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800" r:id="rId1"/>
  </p:sldMasterIdLst>
  <p:notesMasterIdLst>
    <p:notesMasterId r:id="rId42"/>
  </p:notesMasterIdLst>
  <p:handoutMasterIdLst>
    <p:handoutMasterId r:id="rId43"/>
  </p:handoutMasterIdLst>
  <p:sldIdLst>
    <p:sldId id="9552" r:id="rId2"/>
    <p:sldId id="972" r:id="rId3"/>
    <p:sldId id="9553" r:id="rId4"/>
    <p:sldId id="9554" r:id="rId5"/>
    <p:sldId id="9555" r:id="rId6"/>
    <p:sldId id="9556" r:id="rId7"/>
    <p:sldId id="9557" r:id="rId8"/>
    <p:sldId id="9558" r:id="rId9"/>
    <p:sldId id="9571" r:id="rId10"/>
    <p:sldId id="9566" r:id="rId11"/>
    <p:sldId id="6130" r:id="rId12"/>
    <p:sldId id="707" r:id="rId13"/>
    <p:sldId id="6118" r:id="rId14"/>
    <p:sldId id="6117" r:id="rId15"/>
    <p:sldId id="6140" r:id="rId16"/>
    <p:sldId id="6116" r:id="rId17"/>
    <p:sldId id="9560" r:id="rId18"/>
    <p:sldId id="9561" r:id="rId19"/>
    <p:sldId id="9562" r:id="rId20"/>
    <p:sldId id="9564" r:id="rId21"/>
    <p:sldId id="9565" r:id="rId22"/>
    <p:sldId id="9567" r:id="rId23"/>
    <p:sldId id="9568" r:id="rId24"/>
    <p:sldId id="9569" r:id="rId25"/>
    <p:sldId id="6135" r:id="rId26"/>
    <p:sldId id="6070" r:id="rId27"/>
    <p:sldId id="9526" r:id="rId28"/>
    <p:sldId id="9542" r:id="rId29"/>
    <p:sldId id="9543" r:id="rId30"/>
    <p:sldId id="9551" r:id="rId31"/>
    <p:sldId id="9524" r:id="rId32"/>
    <p:sldId id="9544" r:id="rId33"/>
    <p:sldId id="9546" r:id="rId34"/>
    <p:sldId id="9528" r:id="rId35"/>
    <p:sldId id="9529" r:id="rId36"/>
    <p:sldId id="9520" r:id="rId37"/>
    <p:sldId id="9521" r:id="rId38"/>
    <p:sldId id="9530" r:id="rId39"/>
    <p:sldId id="9570" r:id="rId40"/>
    <p:sldId id="5708" r:id="rId41"/>
  </p:sldIdLst>
  <p:sldSz cx="9906000" cy="6858000" type="A4"/>
  <p:notesSz cx="6797675" cy="9926638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굴림" charset="-127"/>
        <a:ea typeface="굴림" charset="-127"/>
        <a:cs typeface="+mn-cs"/>
        <a:sym typeface="Wingdings" pitchFamily="2" charset="2"/>
      </a:defRPr>
    </a:lvl9pPr>
  </p:defaultTextStyle>
  <p:extLst>
    <p:ext uri="{521415D9-36F7-43E2-AB2F-B90AF26B5E84}">
      <p14:sectionLst xmlns:p14="http://schemas.microsoft.com/office/powerpoint/2010/main">
        <p14:section name="제안서 본문" id="{828F077F-DC25-44C1-A4A2-618D8B0B59E7}">
          <p14:sldIdLst>
            <p14:sldId id="9552"/>
            <p14:sldId id="972"/>
            <p14:sldId id="9553"/>
            <p14:sldId id="9554"/>
            <p14:sldId id="9555"/>
            <p14:sldId id="9556"/>
            <p14:sldId id="9557"/>
            <p14:sldId id="9558"/>
            <p14:sldId id="9571"/>
            <p14:sldId id="9566"/>
            <p14:sldId id="6130"/>
            <p14:sldId id="707"/>
            <p14:sldId id="6118"/>
            <p14:sldId id="6117"/>
            <p14:sldId id="6140"/>
            <p14:sldId id="6116"/>
            <p14:sldId id="9560"/>
            <p14:sldId id="9561"/>
            <p14:sldId id="9562"/>
            <p14:sldId id="9564"/>
            <p14:sldId id="9565"/>
            <p14:sldId id="9567"/>
            <p14:sldId id="9568"/>
            <p14:sldId id="9569"/>
            <p14:sldId id="6135"/>
            <p14:sldId id="6070"/>
            <p14:sldId id="9526"/>
            <p14:sldId id="9542"/>
            <p14:sldId id="9543"/>
          </p14:sldIdLst>
        </p14:section>
        <p14:section name="첨부" id="{57B5810C-C0D2-4394-863B-7AEEAB6C3133}">
          <p14:sldIdLst>
            <p14:sldId id="9551"/>
            <p14:sldId id="9524"/>
            <p14:sldId id="9544"/>
            <p14:sldId id="9546"/>
            <p14:sldId id="9528"/>
            <p14:sldId id="9529"/>
            <p14:sldId id="9520"/>
            <p14:sldId id="9521"/>
            <p14:sldId id="9530"/>
            <p14:sldId id="9570"/>
            <p14:sldId id="5708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4042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300" userDrawn="1">
          <p15:clr>
            <a:srgbClr val="A4A3A4"/>
          </p15:clr>
        </p15:guide>
        <p15:guide id="7" pos="1532" userDrawn="1">
          <p15:clr>
            <a:srgbClr val="A4A3A4"/>
          </p15:clr>
        </p15:guide>
        <p15:guide id="8" pos="6068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4549" userDrawn="1">
          <p15:clr>
            <a:srgbClr val="A4A3A4"/>
          </p15:clr>
        </p15:guide>
        <p15:guide id="13" orient="horz" pos="958" userDrawn="1">
          <p15:clr>
            <a:srgbClr val="A4A3A4"/>
          </p15:clr>
        </p15:guide>
        <p15:guide id="14" pos="126">
          <p15:clr>
            <a:srgbClr val="A4A3A4"/>
          </p15:clr>
        </p15:guide>
        <p15:guide id="15" orient="horz" pos="618" userDrawn="1">
          <p15:clr>
            <a:srgbClr val="A4A3A4"/>
          </p15:clr>
        </p15:guide>
        <p15:guide id="16" orient="horz" pos="405" userDrawn="1">
          <p15:clr>
            <a:srgbClr val="A4A3A4"/>
          </p15:clr>
        </p15:guide>
        <p15:guide id="17" orient="horz" pos="1548" userDrawn="1">
          <p15:clr>
            <a:srgbClr val="A4A3A4"/>
          </p15:clr>
        </p15:guide>
        <p15:guide id="18" pos="240" userDrawn="1">
          <p15:clr>
            <a:srgbClr val="A4A3A4"/>
          </p15:clr>
        </p15:guide>
        <p15:guide id="19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D026C"/>
    <a:srgbClr val="FFFFFF"/>
    <a:srgbClr val="3D7CB4"/>
    <a:srgbClr val="4682B8"/>
    <a:srgbClr val="1F497D"/>
    <a:srgbClr val="7D9FD0"/>
    <a:srgbClr val="8BA6D3"/>
    <a:srgbClr val="DCF2FE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2" autoAdjust="0"/>
    <p:restoredTop sz="86465" autoAdjust="0"/>
  </p:normalViewPr>
  <p:slideViewPr>
    <p:cSldViewPr snapToGrid="0" snapToObjects="1" showGuides="1">
      <p:cViewPr varScale="1">
        <p:scale>
          <a:sx n="60" d="100"/>
          <a:sy n="60" d="100"/>
        </p:scale>
        <p:origin x="1504" y="40"/>
      </p:cViewPr>
      <p:guideLst>
        <p:guide orient="horz" pos="4042"/>
        <p:guide orient="horz" pos="1139"/>
        <p:guide orient="horz" pos="300"/>
        <p:guide pos="1532"/>
        <p:guide pos="6068"/>
        <p:guide pos="3097"/>
        <p:guide pos="4549"/>
        <p:guide orient="horz" pos="958"/>
        <p:guide pos="126"/>
        <p:guide orient="horz" pos="618"/>
        <p:guide orient="horz" pos="405"/>
        <p:guide orient="horz" pos="1548"/>
        <p:guide pos="240"/>
        <p:guide orient="horz" pos="3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028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-1644" y="-120"/>
      </p:cViewPr>
      <p:guideLst>
        <p:guide orient="horz" pos="3127"/>
        <p:guide pos="213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6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t" anchorCtr="0" compatLnSpc="1">
            <a:prstTxWarp prst="textNoShape">
              <a:avLst/>
            </a:prstTxWarp>
          </a:bodyPr>
          <a:lstStyle>
            <a:lvl1pPr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770" y="6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t" anchorCtr="0" compatLnSpc="1">
            <a:prstTxWarp prst="textNoShape">
              <a:avLst/>
            </a:prstTxWarp>
          </a:bodyPr>
          <a:lstStyle>
            <a:lvl1pPr algn="r"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9430308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b" anchorCtr="0" compatLnSpc="1">
            <a:prstTxWarp prst="textNoShape">
              <a:avLst/>
            </a:prstTxWarp>
          </a:bodyPr>
          <a:lstStyle>
            <a:lvl1pPr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770" y="9430308"/>
            <a:ext cx="2942907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937" tIns="47469" rIns="94937" bIns="47469" numCol="1" anchor="b" anchorCtr="0" compatLnSpc="1">
            <a:prstTxWarp prst="textNoShape">
              <a:avLst/>
            </a:prstTxWarp>
          </a:bodyPr>
          <a:lstStyle>
            <a:lvl1pPr algn="r" defTabSz="947232" latinLnBrk="0">
              <a:spcBef>
                <a:spcPct val="0"/>
              </a:spcBef>
              <a:defRPr kumimoji="0" sz="1100" b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D8414D26-1A5B-4156-888F-DCC378C60C78}" type="slidenum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694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9"/>
            <a:ext cx="2918611" cy="48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t" anchorCtr="0" compatLnSpc="1">
            <a:prstTxWarp prst="textNoShape">
              <a:avLst/>
            </a:prstTxWarp>
          </a:bodyPr>
          <a:lstStyle>
            <a:lvl1pPr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7733" y="9"/>
            <a:ext cx="2918611" cy="48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t" anchorCtr="0" compatLnSpc="1">
            <a:prstTxWarp prst="textNoShape">
              <a:avLst/>
            </a:prstTxWarp>
          </a:bodyPr>
          <a:lstStyle>
            <a:lvl1pPr algn="r"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5963" y="723900"/>
            <a:ext cx="5438775" cy="3767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76233" y="4732653"/>
            <a:ext cx="5035494" cy="4486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dirty="0"/>
              <a:t>Click to edit Master text styles</a:t>
            </a:r>
          </a:p>
          <a:p>
            <a:pPr lvl="1"/>
            <a:r>
              <a:rPr lang="en-US" altLang="ko-KR" noProof="0" dirty="0"/>
              <a:t>Second level</a:t>
            </a:r>
          </a:p>
          <a:p>
            <a:pPr lvl="2"/>
            <a:r>
              <a:rPr lang="en-US" altLang="ko-KR" noProof="0" dirty="0"/>
              <a:t>Third level</a:t>
            </a:r>
          </a:p>
          <a:p>
            <a:pPr lvl="3"/>
            <a:r>
              <a:rPr lang="en-US" altLang="ko-KR" noProof="0" dirty="0"/>
              <a:t>Fourth level</a:t>
            </a:r>
          </a:p>
          <a:p>
            <a:pPr lvl="4"/>
            <a:r>
              <a:rPr lang="en-US" altLang="ko-KR" noProof="0" dirty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60532"/>
            <a:ext cx="2918611" cy="48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b" anchorCtr="0" compatLnSpc="1">
            <a:prstTxWarp prst="textNoShape">
              <a:avLst/>
            </a:prstTxWarp>
          </a:bodyPr>
          <a:lstStyle>
            <a:lvl1pPr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7733" y="9460532"/>
            <a:ext cx="2918611" cy="48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94" tIns="45952" rIns="91894" bIns="45952" numCol="1" anchor="b" anchorCtr="0" compatLnSpc="1">
            <a:prstTxWarp prst="textNoShape">
              <a:avLst/>
            </a:prstTxWarp>
          </a:bodyPr>
          <a:lstStyle>
            <a:lvl1pPr algn="r" defTabSz="916932" latinLnBrk="0">
              <a:spcBef>
                <a:spcPct val="0"/>
              </a:spcBef>
              <a:defRPr kumimoji="0" sz="1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9642909-6448-426E-9ED7-EFF6CDC2E25C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7985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03CAB-BAC7-48A2-9803-83CF27E5A900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49633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49917" y="9428717"/>
            <a:ext cx="2946143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30" tIns="43870" rIns="87730" bIns="43870" anchor="b"/>
          <a:lstStyle/>
          <a:p>
            <a:pPr algn="r" defTabSz="878547">
              <a:spcBef>
                <a:spcPct val="50000"/>
              </a:spcBef>
            </a:pPr>
            <a:fld id="{7BEA60BA-A97C-4857-A32E-04AC14B82FB0}" type="slidenum">
              <a:rPr lang="ko-KR" altLang="en-US" sz="1200" smtClean="0">
                <a:solidFill>
                  <a:prstClr val="black"/>
                </a:solidFill>
              </a:rPr>
              <a:pPr algn="r" defTabSz="878547">
                <a:spcBef>
                  <a:spcPct val="50000"/>
                </a:spcBef>
              </a:pPr>
              <a:t>11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4538"/>
            <a:ext cx="5375275" cy="3722687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880" y="4715161"/>
            <a:ext cx="5433929" cy="4466988"/>
          </a:xfrm>
          <a:noFill/>
          <a:ln/>
        </p:spPr>
        <p:txBody>
          <a:bodyPr lIns="87730" tIns="43870" rIns="87730" bIns="43870"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98895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C5AA-E4F7-D953-77A4-376694D70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EB6E09D5-F91A-F82D-136A-CBF16D1BF46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917" y="9428717"/>
            <a:ext cx="2946143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30" tIns="43870" rIns="87730" bIns="43870" anchor="b"/>
          <a:lstStyle/>
          <a:p>
            <a:pPr algn="r" defTabSz="878547">
              <a:spcBef>
                <a:spcPct val="50000"/>
              </a:spcBef>
            </a:pPr>
            <a:fld id="{7BEA60BA-A97C-4857-A32E-04AC14B82FB0}" type="slidenum">
              <a:rPr lang="ko-KR" altLang="en-US" sz="1200" smtClean="0">
                <a:solidFill>
                  <a:prstClr val="black"/>
                </a:solidFill>
              </a:rPr>
              <a:pPr algn="r" defTabSz="878547">
                <a:spcBef>
                  <a:spcPct val="50000"/>
                </a:spcBef>
              </a:pPr>
              <a:t>31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A7E46821-5365-0AE8-4EE1-DF8B75134B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4538"/>
            <a:ext cx="5375275" cy="3722687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9C1AE31-16F3-7453-2EB5-691C3D0CD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880" y="4715161"/>
            <a:ext cx="5433929" cy="4466988"/>
          </a:xfrm>
          <a:noFill/>
          <a:ln/>
        </p:spPr>
        <p:txBody>
          <a:bodyPr lIns="87730" tIns="43870" rIns="87730" bIns="43870"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6226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85" y="6364091"/>
            <a:ext cx="1722052" cy="3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8" descr="logo_goodmark_%5b245%5d">
            <a:extLst>
              <a:ext uri="{FF2B5EF4-FFF2-40B4-BE49-F238E27FC236}">
                <a16:creationId xmlns:a16="http://schemas.microsoft.com/office/drawing/2014/main" id="{1934DBAA-C187-4B71-BC05-DBE92E855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20" y="262067"/>
            <a:ext cx="1143000" cy="57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0A8B6B62-1260-49DF-A155-60E5615934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l="959" t="575" r="68657" b="78969"/>
          <a:stretch/>
        </p:blipFill>
        <p:spPr bwMode="auto">
          <a:xfrm>
            <a:off x="7597286" y="260648"/>
            <a:ext cx="647502" cy="572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34D8AA7-8C6E-4CCA-A0FA-DEF653DF95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45636" y="1378603"/>
            <a:ext cx="6814729" cy="1216815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36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 dirty="0"/>
              <a:t>제목 입력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F9C7C0F-DB1B-4BE9-9142-410B314C4B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4269" y="4509119"/>
            <a:ext cx="2586181" cy="970278"/>
          </a:xfrm>
          <a:prstGeom prst="rect">
            <a:avLst/>
          </a:prstGeom>
        </p:spPr>
        <p:txBody>
          <a:bodyPr anchor="ctr"/>
          <a:lstStyle>
            <a:lvl1pPr marL="0" indent="0" algn="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dirty="0">
                <a:solidFill>
                  <a:schemeClr val="bg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en-US" altLang="ko-KR" dirty="0"/>
              <a:t>202y. mm. dd </a:t>
            </a:r>
            <a:r>
              <a:rPr lang="ko-KR" altLang="en-US" dirty="0"/>
              <a:t>담당자</a:t>
            </a:r>
            <a:r>
              <a:rPr lang="en-US" altLang="ko-KR" dirty="0"/>
              <a:t>/</a:t>
            </a:r>
            <a:r>
              <a:rPr lang="ko-KR" altLang="en-US" dirty="0"/>
              <a:t>직급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59E7B7E7-9C05-4667-885B-AB8295A969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5381" y="6356345"/>
            <a:ext cx="2137340" cy="411493"/>
          </a:xfrm>
          <a:prstGeom prst="rect">
            <a:avLst/>
          </a:prstGeo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1800" b="1" kern="1200" dirty="0">
                <a:solidFill>
                  <a:schemeClr val="tx1"/>
                </a:solidFill>
                <a:latin typeface="+mn-ea"/>
                <a:ea typeface="+mn-ea"/>
                <a:cs typeface="Open Sans" panose="020B0606030504020204" pitchFamily="34" charset="0"/>
                <a:sym typeface="Wingdings" pitchFamily="2" charset="2"/>
              </a:defRPr>
            </a:lvl1pPr>
          </a:lstStyle>
          <a:p>
            <a:pPr lvl="0"/>
            <a:r>
              <a:rPr lang="ko-KR" altLang="en-US" dirty="0"/>
              <a:t>대상 업체 로고</a:t>
            </a:r>
            <a:endParaRPr lang="en-US" altLang="ko-KR" dirty="0"/>
          </a:p>
          <a:p>
            <a:pPr lvl="0"/>
            <a:r>
              <a:rPr lang="en-US" altLang="ko-KR" dirty="0"/>
              <a:t>*</a:t>
            </a:r>
            <a:r>
              <a:rPr lang="ko-KR" altLang="en-US" dirty="0"/>
              <a:t>없을 시 무시</a:t>
            </a:r>
          </a:p>
        </p:txBody>
      </p:sp>
    </p:spTree>
    <p:extLst>
      <p:ext uri="{BB962C8B-B14F-4D97-AF65-F5344CB8AC3E}">
        <p14:creationId xmlns:p14="http://schemas.microsoft.com/office/powerpoint/2010/main" val="129778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2025. 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309" y="603030"/>
            <a:ext cx="9454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6F960B-CEE0-D95F-65F1-DB660F57F9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80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소주제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>
                <a:latin typeface="맑은 고딕"/>
                <a:ea typeface="맑은 고딕"/>
              </a:rPr>
              <a:t>Copyright 2025. 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128D37-A361-89C1-A3C2-2EDD7FC9D1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sp>
        <p:nvSpPr>
          <p:cNvPr id="4" name="텍스트 개체 틀 21">
            <a:extLst>
              <a:ext uri="{FF2B5EF4-FFF2-40B4-BE49-F238E27FC236}">
                <a16:creationId xmlns:a16="http://schemas.microsoft.com/office/drawing/2014/main" id="{BD78518C-834A-5AF2-4524-74D3FB2ACC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309" y="922627"/>
            <a:ext cx="9287718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432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소주제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2025. 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128D37-A361-89C1-A3C2-2EDD7FC9D1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0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2EC38CF-E0DA-4E4F-8879-1DB4A59C6FEA}"/>
              </a:ext>
            </a:extLst>
          </p:cNvPr>
          <p:cNvSpPr txBox="1">
            <a:spLocks/>
          </p:cNvSpPr>
          <p:nvPr userDrawn="1"/>
        </p:nvSpPr>
        <p:spPr>
          <a:xfrm>
            <a:off x="554082" y="188574"/>
            <a:ext cx="8797837" cy="568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/>
                </a:solidFill>
                <a:latin typeface="+mn-ea"/>
                <a:cs typeface="한컴돋움" pitchFamily="18" charset="2"/>
              </a:rPr>
              <a:t>CONTENTS</a:t>
            </a:r>
            <a:endParaRPr lang="ko-KR" altLang="en-US" b="1" dirty="0">
              <a:solidFill>
                <a:schemeClr val="bg1"/>
              </a:solidFill>
              <a:latin typeface="+mn-ea"/>
              <a:cs typeface="한컴돋움" pitchFamily="18" charset="2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C314B1-2864-4E0A-A4EA-09072E8A1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2091" y="1997810"/>
            <a:ext cx="4733230" cy="3571718"/>
          </a:xfrm>
          <a:prstGeom prst="rect">
            <a:avLst/>
          </a:prstGeom>
        </p:spPr>
        <p:txBody>
          <a:bodyPr anchor="t"/>
          <a:lstStyle>
            <a:lvl1pPr marL="360363" indent="-360363" algn="l" rtl="0" fontAlgn="base" latinLnBrk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  <a:defRPr kumimoji="1" lang="ko-KR" altLang="en-US" sz="28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 marL="1028700" indent="-57150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885950" indent="-514350">
              <a:buFont typeface="+mj-lt"/>
              <a:buAutoNum type="romanUcPeriod"/>
              <a:defRPr/>
            </a:lvl4pPr>
            <a:lvl5pPr marL="2343150" indent="-514350">
              <a:buFont typeface="+mj-lt"/>
              <a:buAutoNum type="romanUcPeriod"/>
              <a:defRPr/>
            </a:lvl5pPr>
          </a:lstStyle>
          <a:p>
            <a:pPr lvl="0"/>
            <a:r>
              <a:rPr lang="ko-KR" altLang="en-US" dirty="0"/>
              <a:t>챕터 제목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66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세부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0" y="0"/>
            <a:ext cx="195262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CE6CF-FA78-495B-9442-39017B283AB8}"/>
              </a:ext>
            </a:extLst>
          </p:cNvPr>
          <p:cNvSpPr/>
          <p:nvPr userDrawn="1"/>
        </p:nvSpPr>
        <p:spPr bwMode="auto">
          <a:xfrm>
            <a:off x="2661084" y="1266012"/>
            <a:ext cx="5909568" cy="702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400"/>
              </a:lnSpc>
            </a:pPr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7EA2D-A154-446D-A624-452F1F962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916" y="1407161"/>
            <a:ext cx="4953000" cy="4197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1" lang="ko-KR" altLang="en-US" sz="2400" b="1" kern="1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en-US" altLang="ko-KR" dirty="0"/>
              <a:t>I. </a:t>
            </a:r>
            <a:r>
              <a:rPr lang="ko-KR" altLang="en-US" dirty="0"/>
              <a:t>챕터 제목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AF3831-91CA-4478-A2C9-FA92065CC9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3405" y="2295122"/>
            <a:ext cx="4507345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AutoNum type="arabicPeriod"/>
              <a:defRPr kumimoji="1" lang="ko-KR" altLang="en-US" sz="2000" b="1" kern="1200" dirty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  <a:cs typeface="+mn-cs"/>
                <a:sym typeface="Wingdings" pitchFamily="2" charset="2"/>
              </a:defRPr>
            </a:lvl1pPr>
          </a:lstStyle>
          <a:p>
            <a:pPr lvl="0"/>
            <a:r>
              <a:rPr lang="ko-KR" altLang="en-US" dirty="0"/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41454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2025. 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altLang="ko-KR" dirty="0"/>
              <a:t>*</a:t>
            </a:r>
            <a:r>
              <a:rPr lang="ko-KR" altLang="en-US" dirty="0"/>
              <a:t>글자 폰트 </a:t>
            </a:r>
            <a:r>
              <a:rPr lang="en-US" altLang="ko-KR" dirty="0"/>
              <a:t>14 </a:t>
            </a:r>
            <a:r>
              <a:rPr lang="ko-KR" altLang="en-US" dirty="0"/>
              <a:t>유지                                                                                                                     </a:t>
            </a:r>
            <a:r>
              <a:rPr lang="en-US" altLang="ko-KR" dirty="0"/>
              <a:t>*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줄까지 기입                                                                                                                      </a:t>
            </a:r>
            <a:r>
              <a:rPr lang="en-US" altLang="ko-KR" dirty="0"/>
              <a:t>*</a:t>
            </a:r>
            <a:r>
              <a:rPr lang="ko-KR" altLang="en-US" dirty="0"/>
              <a:t>그림 자료가 주 내용일 경우</a:t>
            </a:r>
            <a:r>
              <a:rPr lang="en-US" altLang="ko-KR" dirty="0"/>
              <a:t>, </a:t>
            </a:r>
            <a:r>
              <a:rPr lang="ko-KR" altLang="en-US" dirty="0"/>
              <a:t>삭제 가능</a:t>
            </a: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 dirty="0"/>
              <a:t>1. </a:t>
            </a:r>
            <a:r>
              <a:rPr lang="ko-KR" altLang="en-US" dirty="0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5096" y="273600"/>
            <a:ext cx="2952000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 dirty="0"/>
              <a:t>I. </a:t>
            </a:r>
            <a:r>
              <a:rPr lang="ko-KR" altLang="en-US" dirty="0"/>
              <a:t>챕터 제목</a:t>
            </a:r>
          </a:p>
        </p:txBody>
      </p:sp>
    </p:spTree>
    <p:extLst>
      <p:ext uri="{BB962C8B-B14F-4D97-AF65-F5344CB8AC3E}">
        <p14:creationId xmlns:p14="http://schemas.microsoft.com/office/powerpoint/2010/main" val="98618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종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63"/>
            <a:ext cx="9906000" cy="6238875"/>
          </a:xfrm>
          <a:prstGeom prst="rect">
            <a:avLst/>
          </a:prstGeom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5733086" y="4536505"/>
            <a:ext cx="4056451" cy="13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이씨마이너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endParaRPr lang="en-US" altLang="ko-KR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서울특별시 강남구 </a:t>
            </a:r>
            <a:r>
              <a:rPr lang="ko-KR" altLang="en-US" sz="1200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논현로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덕원빌딩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02-552-5266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Fax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02-566-0768</a:t>
            </a: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</a:pP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- http://www.ecminer.com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gray">
          <a:xfrm>
            <a:off x="56456" y="6431765"/>
            <a:ext cx="7704856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ko-KR" altLang="en-US" sz="1000" b="1" dirty="0">
                <a:latin typeface="+mn-ea"/>
                <a:ea typeface="+mn-ea"/>
              </a:rPr>
              <a:t>본 문서는 </a:t>
            </a:r>
            <a:r>
              <a:rPr lang="en-US" altLang="ko-KR" sz="1000" b="1" dirty="0">
                <a:latin typeface="+mn-ea"/>
                <a:ea typeface="+mn-ea"/>
              </a:rPr>
              <a:t>㈜</a:t>
            </a:r>
            <a:r>
              <a:rPr lang="ko-KR" altLang="en-US" sz="1000" b="1" dirty="0">
                <a:latin typeface="+mn-ea"/>
                <a:ea typeface="+mn-ea"/>
              </a:rPr>
              <a:t>이씨마이너의 기밀정보 및 영업비밀을 포함하고 있으므로</a:t>
            </a:r>
            <a:r>
              <a:rPr lang="en-US" altLang="ko-KR" sz="1000" b="1" dirty="0">
                <a:latin typeface="+mn-ea"/>
                <a:ea typeface="+mn-ea"/>
              </a:rPr>
              <a:t>, </a:t>
            </a:r>
            <a:r>
              <a:rPr lang="ko-KR" altLang="en-US" sz="1000" b="1" dirty="0">
                <a:latin typeface="+mn-ea"/>
                <a:ea typeface="+mn-ea"/>
              </a:rPr>
              <a:t>제공된 목적 외에 무단으로 복제되거나</a:t>
            </a:r>
            <a:r>
              <a:rPr lang="en-US" altLang="ko-KR" sz="1000" b="1" dirty="0">
                <a:latin typeface="+mn-ea"/>
                <a:ea typeface="+mn-ea"/>
              </a:rPr>
              <a:t> </a:t>
            </a:r>
            <a:r>
              <a:rPr lang="ko-KR" altLang="en-US" sz="1000" b="1" dirty="0">
                <a:latin typeface="+mn-ea"/>
                <a:ea typeface="+mn-ea"/>
              </a:rPr>
              <a:t>배포될 수 없습니다</a:t>
            </a:r>
            <a:r>
              <a:rPr lang="en-US" altLang="ko-KR" sz="1000" b="1" dirty="0">
                <a:latin typeface="+mn-ea"/>
                <a:ea typeface="+mn-ea"/>
              </a:rPr>
              <a:t>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75123" y="2331628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0" dirty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4400" b="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44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52" y="6427458"/>
            <a:ext cx="1252399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2025 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264" y="-7388"/>
            <a:ext cx="9909264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22" y="6579514"/>
            <a:ext cx="939299" cy="216000"/>
          </a:xfrm>
          <a:prstGeom prst="rect">
            <a:avLst/>
          </a:prstGeom>
        </p:spPr>
      </p:pic>
      <p:sp>
        <p:nvSpPr>
          <p:cNvPr id="14" name="텍스트 개체 틀 19">
            <a:extLst>
              <a:ext uri="{FF2B5EF4-FFF2-40B4-BE49-F238E27FC236}">
                <a16:creationId xmlns:a16="http://schemas.microsoft.com/office/drawing/2014/main" id="{6BEA6CC4-7B5D-42C1-89CC-4D5372474D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t" anchorCtr="0"/>
          <a:lstStyle>
            <a:lvl1pPr marL="182563" indent="-182563" algn="l">
              <a:buFont typeface="Wingdings" panose="05000000000000000000" pitchFamily="2" charset="2"/>
              <a:buChar char="§"/>
              <a:tabLst>
                <a:tab pos="0" algn="l"/>
              </a:tabLst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소주제</a:t>
            </a: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5D5FE98-3A06-4B9D-8C1C-494B1EC8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309" y="922627"/>
            <a:ext cx="9270641" cy="708950"/>
          </a:xfrm>
          <a:prstGeom prst="rect">
            <a:avLst/>
          </a:prstGeom>
        </p:spPr>
        <p:txBody>
          <a:bodyPr lIns="72000" tIns="36000"/>
          <a:lstStyle>
            <a:lvl1pPr marL="114300" indent="-11430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1pPr>
            <a:lvl2pPr marL="114300" indent="-114300">
              <a:buFont typeface="Arial" panose="020B0604020202020204" pitchFamily="34" charset="0"/>
              <a:buChar char="•"/>
              <a:defRPr sz="1200"/>
            </a:lvl2pPr>
            <a:lvl3pPr marL="533400" indent="-171450">
              <a:buFont typeface="Arial" panose="020B0604020202020204" pitchFamily="34" charset="0"/>
              <a:buChar char="•"/>
              <a:defRPr sz="1200"/>
            </a:lvl3pPr>
          </a:lstStyle>
          <a:p>
            <a:pPr lvl="0"/>
            <a:r>
              <a:rPr lang="ko-KR" altLang="en-US" dirty="0"/>
              <a:t>내용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내용</a:t>
            </a:r>
            <a:r>
              <a:rPr lang="en-US" altLang="ko-KR" dirty="0"/>
              <a:t>2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4218302E-124C-470D-BB79-F671E8D10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472" y="76562"/>
            <a:ext cx="8543925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anchor="ctr" anchorCtr="0">
            <a:spAutoFit/>
          </a:bodyPr>
          <a:lstStyle>
            <a:lvl1pPr algn="l">
              <a:def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rial" charset="0"/>
                <a:sym typeface="Wingdings" pitchFamily="2" charset="2"/>
              </a:defRPr>
            </a:lvl1pPr>
          </a:lstStyle>
          <a:p>
            <a:pPr marL="0" marR="0" lvl="0" indent="0" algn="l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rgbClr val="4D4D4D"/>
              </a:buClr>
              <a:buSzTx/>
              <a:buFont typeface="Arial" charset="0"/>
              <a:buNone/>
              <a:tabLst/>
            </a:pPr>
            <a:r>
              <a:rPr lang="en-US" altLang="ko-KR" dirty="0"/>
              <a:t>1. </a:t>
            </a:r>
            <a:r>
              <a:rPr lang="ko-KR" altLang="en-US" dirty="0"/>
              <a:t>주제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3F91B20-EC10-49FE-B09E-1E543401C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273600"/>
            <a:ext cx="3467246" cy="2772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en-US" altLang="ko-KR" dirty="0"/>
              <a:t>I. </a:t>
            </a:r>
            <a:r>
              <a:rPr lang="ko-KR" altLang="en-US" dirty="0"/>
              <a:t>챕터 제목</a:t>
            </a:r>
          </a:p>
        </p:txBody>
      </p:sp>
    </p:spTree>
    <p:extLst>
      <p:ext uri="{BB962C8B-B14F-4D97-AF65-F5344CB8AC3E}">
        <p14:creationId xmlns:p14="http://schemas.microsoft.com/office/powerpoint/2010/main" val="72315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68"/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2025. </a:t>
            </a:r>
            <a:r>
              <a:rPr kumimoji="0" lang="en-US" altLang="ko-KR" sz="700" b="0" i="0" dirty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14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. 내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68">
            <a:extLst>
              <a:ext uri="{FF2B5EF4-FFF2-40B4-BE49-F238E27FC236}">
                <a16:creationId xmlns:a16="http://schemas.microsoft.com/office/drawing/2014/main" id="{15F83319-CFC0-4587-BBC7-F9A99A5F35C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513" y="6613337"/>
            <a:ext cx="4162425" cy="2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3" tIns="45712" rIns="91423" bIns="45712">
            <a:spAutoFit/>
          </a:bodyPr>
          <a:lstStyle/>
          <a:p>
            <a:pPr eaLnBrk="0" latinLnBrk="0" hangingPunct="0">
              <a:defRPr/>
            </a:pPr>
            <a:r>
              <a:rPr kumimoji="0" lang="ko-KR" altLang="en-US" sz="700" b="0" i="0" dirty="0">
                <a:latin typeface="맑은 고딕"/>
                <a:ea typeface="맑은 고딕"/>
              </a:rPr>
              <a:t>  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Copyright 2023. </a:t>
            </a:r>
            <a:r>
              <a:rPr kumimoji="0" lang="en-US" altLang="ko-KR" sz="700" b="0" i="0" dirty="0" err="1">
                <a:latin typeface="맑은 고딕"/>
                <a:ea typeface="맑은 고딕"/>
              </a:rPr>
              <a:t>ECMiner</a:t>
            </a:r>
            <a:r>
              <a:rPr kumimoji="0" lang="en-US" altLang="ko-KR" sz="700" b="0" i="0" baseline="0" dirty="0">
                <a:latin typeface="맑은 고딕"/>
                <a:ea typeface="맑은 고딕"/>
              </a:rPr>
              <a:t> Co., Ltd. a</a:t>
            </a:r>
            <a:r>
              <a:rPr kumimoji="0" lang="en-US" altLang="ko-KR" sz="700" b="0" i="0" dirty="0">
                <a:latin typeface="맑은 고딕"/>
                <a:ea typeface="맑은 고딕"/>
              </a:rPr>
              <a:t>ll rights reserved.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642EF10-7B51-4F09-AF73-2AD6A84EB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7199" y="6597352"/>
            <a:ext cx="31160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lIns="90000" tIns="36000" rIns="90000" bIns="36000">
            <a:spAutoFit/>
          </a:bodyPr>
          <a:lstStyle/>
          <a:p>
            <a:pPr algn="ctr">
              <a:defRPr/>
            </a:pPr>
            <a:fld id="{222CA80C-32BB-49ED-A851-5BF43CB034FC}" type="slidenum">
              <a:rPr lang="ko-KR" altLang="en-US" sz="800" b="0">
                <a:solidFill>
                  <a:prstClr val="black"/>
                </a:solidFill>
                <a:latin typeface="+mn-ea"/>
                <a:ea typeface="+mn-ea"/>
              </a:rPr>
              <a:pPr algn="ctr">
                <a:defRPr/>
              </a:pPr>
              <a:t>‹#›</a:t>
            </a:fld>
            <a:endParaRPr lang="en-US" altLang="ko-KR" sz="800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2F2619-3909-433A-A199-C3C9F757D5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058" y="6588750"/>
            <a:ext cx="939299" cy="21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A3C31C-3900-4668-B85C-24BB0C3D61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494"/>
            <a:ext cx="9906000" cy="561975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9B51BA4-5E42-4F2F-A71D-4488BB688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601" y="29273"/>
            <a:ext cx="9503928" cy="487944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895A29A-9766-45A2-8453-DC0C4327B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600" y="576000"/>
            <a:ext cx="9431929" cy="432000"/>
          </a:xfrm>
          <a:prstGeom prst="rect">
            <a:avLst/>
          </a:prstGeom>
        </p:spPr>
        <p:txBody>
          <a:bodyPr anchor="ctr"/>
          <a:lstStyle>
            <a:lvl1pPr marL="180975" indent="-180975">
              <a:buFont typeface="Wingdings" panose="05000000000000000000" pitchFamily="2" charset="2"/>
              <a:buChar char="§"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A0A399D8-8744-4E0E-8A40-84534E525E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600" y="928800"/>
            <a:ext cx="9028800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C5B1AB73-FFF3-43C2-AAA4-86C5B4A61D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9600" y="273600"/>
            <a:ext cx="2934887" cy="277200"/>
          </a:xfrm>
          <a:prstGeom prst="rect">
            <a:avLst/>
          </a:prstGeom>
        </p:spPr>
        <p:txBody>
          <a:bodyPr anchor="ctr"/>
          <a:lstStyle>
            <a:lvl1pPr marL="180975" indent="-180975" algn="r">
              <a:buFont typeface="+mj-lt"/>
              <a:buAutoNum type="romanUcPeriod"/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1pPr>
            <a:lvl2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2pPr>
            <a:lvl3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3pPr>
            <a:lvl4pPr>
              <a:defRPr kumimoji="1" lang="ko-KR" altLang="en-US" sz="1200" b="1" kern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4pPr>
            <a:lvl5pPr>
              <a:defRPr kumimoji="1" lang="ko-KR" altLang="en-US" sz="1200" b="1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9530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506"/>
            <a:ext cx="9906000" cy="6238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85" y="6364091"/>
            <a:ext cx="1722052" cy="3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8" descr="logo_goodmark_%5b245%5d">
            <a:extLst>
              <a:ext uri="{FF2B5EF4-FFF2-40B4-BE49-F238E27FC236}">
                <a16:creationId xmlns:a16="http://schemas.microsoft.com/office/drawing/2014/main" id="{1934DBAA-C187-4B71-BC05-DBE92E855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20" y="262067"/>
            <a:ext cx="1143000" cy="57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0A8B6B62-1260-49DF-A155-60E5615934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l="959" t="575" r="68657" b="78969"/>
          <a:stretch/>
        </p:blipFill>
        <p:spPr bwMode="auto">
          <a:xfrm>
            <a:off x="7597286" y="260648"/>
            <a:ext cx="647502" cy="572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5208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696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0" r:id="rId2"/>
    <p:sldLayoutId id="2147483803" r:id="rId3"/>
    <p:sldLayoutId id="2147483808" r:id="rId4"/>
    <p:sldLayoutId id="2147483804" r:id="rId5"/>
    <p:sldLayoutId id="2147483812" r:id="rId6"/>
    <p:sldLayoutId id="2147483818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0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675F-4E43-2B8F-18A0-13FCB906C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7E2B6-9B7D-5B82-A06A-2538E8421D6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3765" y="1432484"/>
            <a:ext cx="9319185" cy="184047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[PT.KP]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부생가스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수배급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최적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가이던스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시스템 구축 제안서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CD47DD-D017-4D43-9100-D9D3BDB2DE3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605734" y="4578350"/>
            <a:ext cx="2031325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2025.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8.13</a:t>
            </a:r>
          </a:p>
          <a:p>
            <a:pPr marL="0" indent="0" algn="r"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㈜</a:t>
            </a:r>
            <a:r>
              <a:rPr lang="ko-KR" altLang="en-US" sz="2400" b="1" dirty="0" err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이씨마이너</a:t>
            </a:r>
            <a:endParaRPr lang="en-US" altLang="ko-KR" sz="2400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072B75-7E2D-8A6F-310B-8A3DC42D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2" y="6267253"/>
            <a:ext cx="2924583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D4F663-50F2-B0D8-D78A-47F151B45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시스템 구축 방안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29F9B58-9BFB-80DD-DDC7-0981537DB2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3405" y="2295122"/>
            <a:ext cx="6208186" cy="914400"/>
          </a:xfrm>
        </p:spPr>
        <p:txBody>
          <a:bodyPr/>
          <a:lstStyle/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2.1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구축 개요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2.2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분석용 데이터 생성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2.3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최적 에너지 지표 및 예측 모델 개발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2.4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부생가스 최적 공급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가이던스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개발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2.5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에너지 최적화 모니터링 시스템 개발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2.6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보고서 자동생성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44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01EBD2B-3540-9690-ADB4-38C1656EE63B}"/>
              </a:ext>
            </a:extLst>
          </p:cNvPr>
          <p:cNvGrpSpPr/>
          <p:nvPr/>
        </p:nvGrpSpPr>
        <p:grpSpPr>
          <a:xfrm>
            <a:off x="523951" y="4383310"/>
            <a:ext cx="8857609" cy="841500"/>
            <a:chOff x="523951" y="4502522"/>
            <a:chExt cx="8857609" cy="8415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B5FFE34-2C7D-1494-7ABE-D3FE7846995A}"/>
                </a:ext>
              </a:extLst>
            </p:cNvPr>
            <p:cNvSpPr/>
            <p:nvPr/>
          </p:nvSpPr>
          <p:spPr bwMode="auto">
            <a:xfrm>
              <a:off x="2488019" y="4502522"/>
              <a:ext cx="6893541" cy="7030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8" name="Rectangle 17">
              <a:extLst>
                <a:ext uri="{FF2B5EF4-FFF2-40B4-BE49-F238E27FC236}">
                  <a16:creationId xmlns:a16="http://schemas.microsoft.com/office/drawing/2014/main" id="{E2697C22-1A10-022D-AC75-24403F850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326" y="4597559"/>
              <a:ext cx="658861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 defTabSz="78740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33350" indent="-131763" defTabSz="78740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301625" indent="-150813" defTabSz="78740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9738" indent="-136525" defTabSz="78740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603250" indent="-142875" defTabSz="78740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60450" indent="-142875" defTabSz="78740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517650" indent="-142875" defTabSz="78740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74850" indent="-142875" defTabSz="78740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32050" indent="-142875" defTabSz="78740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82550" indent="-82550" latinLnBrk="0">
                <a:buFont typeface="Arial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 </a:t>
              </a:r>
              <a:r>
                <a:rPr lang="ko-KR" altLang="en-US" sz="1200" b="0" dirty="0">
                  <a:latin typeface="+mn-ea"/>
                </a:rPr>
                <a:t>부하별 공정</a:t>
              </a:r>
              <a:r>
                <a:rPr lang="en-US" altLang="ko-KR" sz="1200" b="0" dirty="0">
                  <a:latin typeface="+mn-ea"/>
                </a:rPr>
                <a:t>/</a:t>
              </a:r>
              <a:r>
                <a:rPr lang="ko-KR" altLang="en-US" sz="1200" b="0" dirty="0">
                  <a:latin typeface="+mn-ea"/>
                </a:rPr>
                <a:t>설비별 부생가스 생산</a:t>
              </a:r>
              <a:r>
                <a:rPr lang="en-US" altLang="ko-KR" sz="1200" b="0" dirty="0">
                  <a:latin typeface="+mn-ea"/>
                </a:rPr>
                <a:t>/</a:t>
              </a:r>
              <a:r>
                <a:rPr lang="ko-KR" altLang="en-US" sz="1200" b="0" dirty="0">
                  <a:latin typeface="+mn-ea"/>
                </a:rPr>
                <a:t>소비 실시간 밸런스 현황 분석</a:t>
              </a:r>
              <a:endParaRPr lang="en-US" altLang="ko-KR" sz="1200" b="0" dirty="0">
                <a:latin typeface="+mn-ea"/>
              </a:endParaRPr>
            </a:p>
            <a:p>
              <a:pPr marL="82550" indent="-82550" latinLnBrk="0">
                <a:buFont typeface="Arial" pitchFamily="34" charset="0"/>
                <a:buChar char="•"/>
              </a:pPr>
              <a:r>
                <a:rPr lang="en-US" altLang="ko-KR" sz="1200" b="0" dirty="0">
                  <a:latin typeface="+mn-ea"/>
                  <a:ea typeface="+mn-ea"/>
                </a:rPr>
                <a:t> </a:t>
              </a:r>
              <a:r>
                <a:rPr lang="ko-KR" altLang="en-US" sz="1200" b="0" dirty="0">
                  <a:latin typeface="+mn-ea"/>
                  <a:ea typeface="+mn-ea"/>
                </a:rPr>
                <a:t>부생가스 방산 </a:t>
              </a:r>
              <a:r>
                <a:rPr lang="en-US" altLang="ko-KR" sz="1200" b="0" dirty="0">
                  <a:latin typeface="+mn-ea"/>
                </a:rPr>
                <a:t>Case</a:t>
              </a:r>
              <a:r>
                <a:rPr lang="ko-KR" altLang="en-US" sz="1200" b="0" dirty="0">
                  <a:latin typeface="+mn-ea"/>
                </a:rPr>
                <a:t>별 에너지 비용 최소화를 위한 부생가스 배분 현황 및 개선안 도출</a:t>
              </a:r>
              <a:endParaRPr lang="en-US" altLang="ko-KR" sz="1200" b="0" dirty="0">
                <a:latin typeface="+mn-ea"/>
              </a:endParaRPr>
            </a:p>
            <a:p>
              <a:pPr marL="82550" indent="-82550" latinLnBrk="0">
                <a:buFont typeface="Arial" pitchFamily="34" charset="0"/>
                <a:buChar char="•"/>
              </a:pPr>
              <a:r>
                <a:rPr lang="en-US" altLang="ko-KR" sz="1200" b="0" dirty="0">
                  <a:latin typeface="+mn-ea"/>
                  <a:ea typeface="+mn-ea"/>
                </a:rPr>
                <a:t> </a:t>
              </a:r>
              <a:r>
                <a:rPr lang="ko-KR" altLang="en-US" sz="1200" b="0" dirty="0">
                  <a:latin typeface="+mn-ea"/>
                  <a:ea typeface="+mn-ea"/>
                </a:rPr>
                <a:t>부생가스 </a:t>
              </a:r>
              <a:r>
                <a:rPr lang="ko-KR" altLang="en-US" sz="1200" b="0" dirty="0">
                  <a:latin typeface="+mn-ea"/>
                </a:rPr>
                <a:t>방산 </a:t>
              </a:r>
              <a:r>
                <a:rPr lang="en-US" altLang="ko-KR" sz="1200" b="0" dirty="0">
                  <a:latin typeface="+mn-ea"/>
                </a:rPr>
                <a:t>Case</a:t>
              </a:r>
              <a:r>
                <a:rPr lang="ko-KR" altLang="en-US" sz="1200" b="0" dirty="0">
                  <a:latin typeface="+mn-ea"/>
                </a:rPr>
                <a:t>별 최적 배분 </a:t>
              </a:r>
              <a:r>
                <a:rPr lang="ko-KR" altLang="en-US" sz="1200" b="0" dirty="0" err="1">
                  <a:latin typeface="+mn-ea"/>
                </a:rPr>
                <a:t>가이던스</a:t>
              </a:r>
              <a:r>
                <a:rPr lang="ko-KR" altLang="en-US" sz="1200" b="0" dirty="0">
                  <a:latin typeface="+mn-ea"/>
                </a:rPr>
                <a:t> 생성</a:t>
              </a:r>
              <a:endParaRPr lang="ko-KR" altLang="en-US" sz="1200" b="0" dirty="0">
                <a:latin typeface="+mn-ea"/>
                <a:ea typeface="+mn-ea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3964380-B98C-B892-2979-4E48E94C8BC3}"/>
                </a:ext>
              </a:extLst>
            </p:cNvPr>
            <p:cNvGrpSpPr/>
            <p:nvPr/>
          </p:nvGrpSpPr>
          <p:grpSpPr>
            <a:xfrm>
              <a:off x="523951" y="4502523"/>
              <a:ext cx="1814141" cy="841499"/>
              <a:chOff x="413788" y="4281524"/>
              <a:chExt cx="1995555" cy="841499"/>
            </a:xfrm>
          </p:grpSpPr>
          <p:sp>
            <p:nvSpPr>
              <p:cNvPr id="47" name="AutoShape 16">
                <a:extLst>
                  <a:ext uri="{FF2B5EF4-FFF2-40B4-BE49-F238E27FC236}">
                    <a16:creationId xmlns:a16="http://schemas.microsoft.com/office/drawing/2014/main" id="{43337633-0E7A-5329-DC5F-D5B818C87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990815" y="3704497"/>
                <a:ext cx="841499" cy="1995554"/>
              </a:xfrm>
              <a:prstGeom prst="chevron">
                <a:avLst>
                  <a:gd name="adj" fmla="val 18375"/>
                </a:avLst>
              </a:prstGeom>
              <a:solidFill>
                <a:srgbClr val="325F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eaLnBrk="1" hangingPunct="1"/>
                <a:endParaRPr lang="ko-KR" altLang="en-US" sz="1400">
                  <a:latin typeface="+mn-ea"/>
                  <a:ea typeface="+mn-ea"/>
                </a:endParaRPr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DD56753E-1A12-7DB4-E865-0CDF5DD35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168" y="4484432"/>
                <a:ext cx="1950175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 latinLnBrk="0"/>
                <a:r>
                  <a:rPr kumimoji="0" lang="ko-KR" altLang="en-US" sz="1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부생가스 </a:t>
                </a:r>
                <a:r>
                  <a:rPr kumimoji="0" lang="ko-KR" altLang="en-US" sz="1400" dirty="0" err="1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수배급</a:t>
                </a:r>
                <a:r>
                  <a:rPr kumimoji="0" lang="ko-KR" altLang="en-US" sz="1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 </a:t>
                </a:r>
                <a:endParaRPr kumimoji="0" lang="en-US" altLang="ko-KR" sz="1400" dirty="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  <a:p>
                <a:pPr algn="ctr" latinLnBrk="0"/>
                <a:r>
                  <a:rPr kumimoji="0" lang="ko-KR" altLang="en-US" sz="1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최적 </a:t>
                </a:r>
                <a:r>
                  <a:rPr kumimoji="0" lang="ko-KR" altLang="en-US" sz="1400" dirty="0" err="1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가이던스</a:t>
                </a:r>
                <a:r>
                  <a:rPr kumimoji="0" lang="ko-KR" altLang="en-US" sz="14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 개발</a:t>
                </a:r>
                <a:endParaRPr lang="en-US" altLang="zh-CN" sz="14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21D060-32DE-3819-0A71-84DE3CE8F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시스템 구축 절차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68F277-2AC9-F78D-0DF7-8EBAD2BC04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에너지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연료 및 전력량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소비 관련한 </a:t>
            </a:r>
            <a:r>
              <a:rPr kumimoji="0" lang="ko-KR" altLang="en-US" dirty="0">
                <a:latin typeface="+mn-ea"/>
              </a:rPr>
              <a:t>누적된 빅데이터를 분석하여 부하별 공정</a:t>
            </a:r>
            <a:r>
              <a:rPr kumimoji="0" lang="en-US" altLang="ko-KR" dirty="0">
                <a:latin typeface="+mn-ea"/>
              </a:rPr>
              <a:t>/</a:t>
            </a:r>
            <a:r>
              <a:rPr kumimoji="0" lang="ko-KR" altLang="en-US" dirty="0">
                <a:latin typeface="+mn-ea"/>
              </a:rPr>
              <a:t>설비별 최적 에너지 원단위 지표를 </a:t>
            </a:r>
            <a:r>
              <a:rPr lang="ko-KR" altLang="en-US" dirty="0">
                <a:latin typeface="+mn-ea"/>
              </a:rPr>
              <a:t>개발</a:t>
            </a:r>
            <a:r>
              <a:rPr kumimoji="0" lang="ko-KR" altLang="en-US" dirty="0">
                <a:latin typeface="+mn-ea"/>
              </a:rPr>
              <a:t>하고</a:t>
            </a:r>
            <a:r>
              <a:rPr kumimoji="0" lang="en-US" altLang="ko-KR" dirty="0">
                <a:latin typeface="+mn-ea"/>
              </a:rPr>
              <a:t>, </a:t>
            </a:r>
            <a:r>
              <a:rPr kumimoji="0" lang="ko-KR" altLang="en-US" dirty="0">
                <a:latin typeface="+mn-ea"/>
              </a:rPr>
              <a:t>실시간 모니터링을 통한 설비 이상감지에 활용함</a:t>
            </a:r>
            <a:r>
              <a:rPr kumimoji="0" lang="en-US" altLang="ko-KR" dirty="0">
                <a:latin typeface="+mn-ea"/>
              </a:rPr>
              <a:t>. </a:t>
            </a:r>
            <a:r>
              <a:rPr kumimoji="0" lang="ko-KR" altLang="en-US" dirty="0">
                <a:latin typeface="+mn-ea"/>
              </a:rPr>
              <a:t>또한 부생가스 </a:t>
            </a:r>
            <a:r>
              <a:rPr kumimoji="0" lang="ko-KR" altLang="en-US" dirty="0" err="1">
                <a:latin typeface="+mn-ea"/>
              </a:rPr>
              <a:t>수배급</a:t>
            </a:r>
            <a:r>
              <a:rPr kumimoji="0" lang="ko-KR" altLang="en-US" dirty="0">
                <a:latin typeface="+mn-ea"/>
              </a:rPr>
              <a:t> 밸런스를 평가</a:t>
            </a:r>
            <a:r>
              <a:rPr lang="ko-KR" altLang="en-US" dirty="0">
                <a:latin typeface="+mn-ea"/>
              </a:rPr>
              <a:t>하여</a:t>
            </a:r>
            <a:r>
              <a:rPr kumimoji="0" lang="ko-KR" altLang="en-US" dirty="0">
                <a:latin typeface="+mn-ea"/>
              </a:rPr>
              <a:t> 부생가스 방산 </a:t>
            </a:r>
            <a:r>
              <a:rPr lang="en-US" altLang="ko-KR" dirty="0">
                <a:latin typeface="+mn-ea"/>
              </a:rPr>
              <a:t>Case</a:t>
            </a:r>
            <a:r>
              <a:rPr lang="ko-KR" altLang="en-US" dirty="0">
                <a:latin typeface="+mn-ea"/>
              </a:rPr>
              <a:t>별 </a:t>
            </a:r>
            <a:r>
              <a:rPr kumimoji="0" lang="ko-KR" altLang="en-US" dirty="0">
                <a:latin typeface="+mn-ea"/>
              </a:rPr>
              <a:t>공급 </a:t>
            </a:r>
            <a:r>
              <a:rPr kumimoji="0" lang="en-US" altLang="ko-KR" dirty="0">
                <a:latin typeface="+mn-ea"/>
              </a:rPr>
              <a:t>Guidance</a:t>
            </a:r>
            <a:r>
              <a:rPr lang="en-US" altLang="ko-KR" dirty="0">
                <a:latin typeface="+mn-ea"/>
              </a:rPr>
              <a:t> </a:t>
            </a:r>
            <a:r>
              <a:rPr kumimoji="0" lang="ko-KR" altLang="en-US" dirty="0">
                <a:latin typeface="+mn-ea"/>
              </a:rPr>
              <a:t>를 제공하고자 </a:t>
            </a:r>
            <a:r>
              <a:rPr lang="ko-KR" altLang="en-US" dirty="0">
                <a:latin typeface="+mn-ea"/>
              </a:rPr>
              <a:t>함</a:t>
            </a:r>
            <a:r>
              <a:rPr lang="en-US" altLang="ko-KR" dirty="0">
                <a:latin typeface="+mn-ea"/>
              </a:rPr>
              <a:t>.</a:t>
            </a:r>
            <a:endParaRPr kumimoji="0"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EA37D37-902F-B09C-421B-FBFD3436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2.1 </a:t>
            </a:r>
            <a:r>
              <a:rPr lang="ko-KR" altLang="en-US" dirty="0">
                <a:latin typeface="+mn-ea"/>
                <a:ea typeface="+mn-ea"/>
              </a:rPr>
              <a:t>시스템 구축 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505F1F-3AC4-97A4-F829-4CAD617F30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시스템 구축 방안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5142049-217B-1F98-336C-5BAAB43E84F6}"/>
              </a:ext>
            </a:extLst>
          </p:cNvPr>
          <p:cNvGrpSpPr/>
          <p:nvPr/>
        </p:nvGrpSpPr>
        <p:grpSpPr>
          <a:xfrm>
            <a:off x="512351" y="1850574"/>
            <a:ext cx="8875008" cy="711582"/>
            <a:chOff x="512351" y="1850574"/>
            <a:chExt cx="8875008" cy="71158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5FB6CD7-C6F1-705E-C5EF-09103CE5636D}"/>
                </a:ext>
              </a:extLst>
            </p:cNvPr>
            <p:cNvGrpSpPr/>
            <p:nvPr/>
          </p:nvGrpSpPr>
          <p:grpSpPr>
            <a:xfrm>
              <a:off x="2488019" y="1850574"/>
              <a:ext cx="6899340" cy="606876"/>
              <a:chOff x="2488019" y="1850574"/>
              <a:chExt cx="6899340" cy="60687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0C2674E-2246-F648-A385-E5D4581E7BC3}"/>
                  </a:ext>
                </a:extLst>
              </p:cNvPr>
              <p:cNvSpPr/>
              <p:nvPr/>
            </p:nvSpPr>
            <p:spPr bwMode="auto">
              <a:xfrm>
                <a:off x="2488019" y="1850574"/>
                <a:ext cx="6893541" cy="6068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EAC35A7D-4491-DEC1-6CC6-A88A6749F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960" y="1971426"/>
                <a:ext cx="6711399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342900" indent="-342900"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lvl="1" eaLnBrk="1" hangingPunct="1"/>
                <a:r>
                  <a:rPr lang="ko-KR" altLang="en-US" sz="1200" b="0" dirty="0">
                    <a:latin typeface="+mn-ea"/>
                    <a:ea typeface="+mn-ea"/>
                  </a:rPr>
                  <a:t>공정</a:t>
                </a:r>
                <a:r>
                  <a:rPr lang="en-US" altLang="ko-KR" sz="1200" b="0" dirty="0">
                    <a:latin typeface="+mn-ea"/>
                    <a:ea typeface="+mn-ea"/>
                  </a:rPr>
                  <a:t>/</a:t>
                </a:r>
                <a:r>
                  <a:rPr lang="ko-KR" altLang="en-US" sz="1200" b="0" dirty="0">
                    <a:latin typeface="+mn-ea"/>
                    <a:ea typeface="+mn-ea"/>
                  </a:rPr>
                  <a:t>설비별 부하</a:t>
                </a:r>
                <a:r>
                  <a:rPr lang="en-US" altLang="ko-KR" sz="1200" b="0" dirty="0">
                    <a:latin typeface="+mn-ea"/>
                    <a:ea typeface="+mn-ea"/>
                  </a:rPr>
                  <a:t>(</a:t>
                </a:r>
                <a:r>
                  <a:rPr lang="ko-KR" altLang="en-US" sz="1200" b="0" dirty="0">
                    <a:latin typeface="+mn-ea"/>
                    <a:ea typeface="+mn-ea"/>
                  </a:rPr>
                  <a:t>생산량</a:t>
                </a:r>
                <a:r>
                  <a:rPr lang="en-US" altLang="ko-KR" sz="1200" b="0" dirty="0">
                    <a:latin typeface="+mn-ea"/>
                    <a:ea typeface="+mn-ea"/>
                  </a:rPr>
                  <a:t>)</a:t>
                </a:r>
                <a:r>
                  <a:rPr lang="ko-KR" altLang="en-US" sz="1200" b="0" dirty="0">
                    <a:latin typeface="+mn-ea"/>
                    <a:ea typeface="+mn-ea"/>
                  </a:rPr>
                  <a:t>에 따른 에너지</a:t>
                </a:r>
                <a:r>
                  <a:rPr lang="en-US" altLang="ko-KR" sz="1200" b="0" dirty="0">
                    <a:latin typeface="+mn-ea"/>
                    <a:ea typeface="+mn-ea"/>
                  </a:rPr>
                  <a:t>(</a:t>
                </a:r>
                <a:r>
                  <a:rPr lang="ko-KR" altLang="en-US" sz="1200" b="0" dirty="0">
                    <a:latin typeface="+mn-ea"/>
                    <a:ea typeface="+mn-ea"/>
                  </a:rPr>
                  <a:t>연료</a:t>
                </a:r>
                <a:r>
                  <a:rPr lang="en-US" altLang="ko-KR" sz="1200" b="0" dirty="0">
                    <a:latin typeface="+mn-ea"/>
                    <a:ea typeface="+mn-ea"/>
                  </a:rPr>
                  <a:t>/</a:t>
                </a:r>
                <a:r>
                  <a:rPr lang="ko-KR" altLang="en-US" sz="1200" b="0" dirty="0">
                    <a:latin typeface="+mn-ea"/>
                    <a:ea typeface="+mn-ea"/>
                  </a:rPr>
                  <a:t>전력량</a:t>
                </a:r>
                <a:r>
                  <a:rPr lang="en-US" altLang="ko-KR" sz="1200" b="0" dirty="0">
                    <a:latin typeface="+mn-ea"/>
                    <a:ea typeface="+mn-ea"/>
                  </a:rPr>
                  <a:t>) </a:t>
                </a:r>
                <a:r>
                  <a:rPr lang="ko-KR" altLang="en-US" sz="1200" b="0" dirty="0">
                    <a:latin typeface="+mn-ea"/>
                    <a:ea typeface="+mn-ea"/>
                  </a:rPr>
                  <a:t>소비량 관련 축적된 운전 데이터 수집</a:t>
                </a:r>
                <a:endParaRPr lang="en-US" altLang="ko-KR" sz="1200" b="0" dirty="0">
                  <a:latin typeface="+mn-ea"/>
                  <a:ea typeface="+mn-ea"/>
                </a:endParaRPr>
              </a:p>
              <a:p>
                <a:pPr lvl="1" eaLnBrk="1" hangingPunct="1"/>
                <a:r>
                  <a:rPr lang="ko-KR" altLang="en-US" sz="1200" b="0" dirty="0">
                    <a:latin typeface="+mn-ea"/>
                    <a:ea typeface="+mn-ea"/>
                  </a:rPr>
                  <a:t>수집된 운전 데이터에 대해 수집 주기 및 설비간 조업 시차를 고려하여 분석용 데이터 생성</a:t>
                </a:r>
                <a:endParaRPr lang="en-US" altLang="zh-CN" sz="1200" b="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8993BB9-4574-8587-F0F3-17A09361BFA8}"/>
                </a:ext>
              </a:extLst>
            </p:cNvPr>
            <p:cNvGrpSpPr/>
            <p:nvPr/>
          </p:nvGrpSpPr>
          <p:grpSpPr>
            <a:xfrm>
              <a:off x="512351" y="1853206"/>
              <a:ext cx="1814140" cy="708950"/>
              <a:chOff x="402188" y="1634209"/>
              <a:chExt cx="1995554" cy="708950"/>
            </a:xfrm>
          </p:grpSpPr>
          <p:sp>
            <p:nvSpPr>
              <p:cNvPr id="9" name="AutoShape 7">
                <a:extLst>
                  <a:ext uri="{FF2B5EF4-FFF2-40B4-BE49-F238E27FC236}">
                    <a16:creationId xmlns:a16="http://schemas.microsoft.com/office/drawing/2014/main" id="{E8070194-F728-70D1-3302-F19579494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045490" y="990907"/>
                <a:ext cx="708950" cy="1995554"/>
              </a:xfrm>
              <a:prstGeom prst="homePlate">
                <a:avLst>
                  <a:gd name="adj" fmla="val 18676"/>
                </a:avLst>
              </a:prstGeom>
              <a:solidFill>
                <a:srgbClr val="325F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eaLnBrk="1" hangingPunct="1"/>
                <a:endParaRPr lang="ko-KR" altLang="en-US" sz="1400">
                  <a:latin typeface="+mn-ea"/>
                  <a:ea typeface="+mn-ea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EA34D88F-48F2-9FCB-CAD2-BFEC7A2DB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16" y="1828453"/>
                <a:ext cx="1755126" cy="215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 eaLnBrk="1" hangingPunct="1"/>
                <a:r>
                  <a:rPr lang="ko-KR" altLang="en-US" sz="14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분석용 데이터 생성</a:t>
                </a:r>
                <a:endParaRPr lang="en-US" altLang="zh-CN" sz="14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23AAF4B-C039-944B-E12D-8B2429A84F83}"/>
              </a:ext>
            </a:extLst>
          </p:cNvPr>
          <p:cNvGrpSpPr/>
          <p:nvPr/>
        </p:nvGrpSpPr>
        <p:grpSpPr>
          <a:xfrm>
            <a:off x="512351" y="2609847"/>
            <a:ext cx="8869209" cy="847238"/>
            <a:chOff x="512351" y="2600882"/>
            <a:chExt cx="8869209" cy="84723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62871D8-0AE5-08E8-473D-D138A7654319}"/>
                </a:ext>
              </a:extLst>
            </p:cNvPr>
            <p:cNvGrpSpPr/>
            <p:nvPr/>
          </p:nvGrpSpPr>
          <p:grpSpPr>
            <a:xfrm>
              <a:off x="2488019" y="2600882"/>
              <a:ext cx="6893541" cy="671457"/>
              <a:chOff x="2488019" y="2600882"/>
              <a:chExt cx="6893541" cy="671457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9F79895-585A-A123-F16E-78A8C6D9A0AC}"/>
                  </a:ext>
                </a:extLst>
              </p:cNvPr>
              <p:cNvSpPr/>
              <p:nvPr/>
            </p:nvSpPr>
            <p:spPr bwMode="auto">
              <a:xfrm>
                <a:off x="2488019" y="2600882"/>
                <a:ext cx="6893541" cy="6714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F0C648D1-8A12-8537-352C-2AC3E1AB3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960" y="2719225"/>
                <a:ext cx="660179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342900" indent="-342900"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lvl="1" eaLnBrk="1" hangingPunct="1"/>
                <a:r>
                  <a:rPr lang="ko-KR" altLang="en-US" sz="1200" b="0" dirty="0">
                    <a:latin typeface="+mn-ea"/>
                  </a:rPr>
                  <a:t>부하별 공정</a:t>
                </a:r>
                <a:r>
                  <a:rPr lang="en-US" altLang="ko-KR" sz="1200" b="0" dirty="0">
                    <a:latin typeface="+mn-ea"/>
                  </a:rPr>
                  <a:t>/</a:t>
                </a:r>
                <a:r>
                  <a:rPr lang="ko-KR" altLang="en-US" sz="1200" b="0" dirty="0">
                    <a:latin typeface="+mn-ea"/>
                  </a:rPr>
                  <a:t>설비별 에너지 </a:t>
                </a:r>
                <a:r>
                  <a:rPr lang="en-US" altLang="ko-KR" sz="1200" b="0" dirty="0">
                    <a:latin typeface="+mn-ea"/>
                  </a:rPr>
                  <a:t>(</a:t>
                </a:r>
                <a:r>
                  <a:rPr lang="ko-KR" altLang="en-US" sz="1200" b="0" dirty="0">
                    <a:latin typeface="+mn-ea"/>
                  </a:rPr>
                  <a:t>연료</a:t>
                </a:r>
                <a:r>
                  <a:rPr lang="en-US" altLang="ko-KR" sz="1200" b="0" dirty="0">
                    <a:latin typeface="+mn-ea"/>
                  </a:rPr>
                  <a:t>/</a:t>
                </a:r>
                <a:r>
                  <a:rPr lang="ko-KR" altLang="en-US" sz="1200" b="0" dirty="0">
                    <a:latin typeface="+mn-ea"/>
                  </a:rPr>
                  <a:t>전력</a:t>
                </a:r>
                <a:r>
                  <a:rPr lang="en-US" altLang="ko-KR" sz="1200" b="0" dirty="0">
                    <a:latin typeface="+mn-ea"/>
                  </a:rPr>
                  <a:t>)</a:t>
                </a:r>
                <a:r>
                  <a:rPr lang="ko-KR" altLang="en-US" sz="1200" b="0" dirty="0">
                    <a:latin typeface="+mn-ea"/>
                  </a:rPr>
                  <a:t> 사용 패턴 분석</a:t>
                </a:r>
                <a:endParaRPr lang="en-US" altLang="ko-KR" sz="1200" b="0" dirty="0">
                  <a:latin typeface="+mn-ea"/>
                </a:endParaRPr>
              </a:p>
              <a:p>
                <a:pPr lvl="1" eaLnBrk="1" hangingPunct="1"/>
                <a:r>
                  <a:rPr lang="ko-KR" altLang="en-US" sz="1200" b="0" dirty="0">
                    <a:latin typeface="+mn-ea"/>
                  </a:rPr>
                  <a:t>공정</a:t>
                </a:r>
                <a:r>
                  <a:rPr lang="en-US" altLang="ko-KR" sz="1200" b="0" dirty="0">
                    <a:latin typeface="+mn-ea"/>
                  </a:rPr>
                  <a:t>/</a:t>
                </a:r>
                <a:r>
                  <a:rPr lang="ko-KR" altLang="en-US" sz="1200" b="0" dirty="0">
                    <a:latin typeface="+mn-ea"/>
                  </a:rPr>
                  <a:t>설비별 부하별 표준 에너지 원단위 지표 개발</a:t>
                </a:r>
                <a:endParaRPr lang="en-US" altLang="ko-KR" sz="1200" b="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8559CEE-FB2D-7BAD-DAA5-FB36064945A4}"/>
                </a:ext>
              </a:extLst>
            </p:cNvPr>
            <p:cNvGrpSpPr/>
            <p:nvPr/>
          </p:nvGrpSpPr>
          <p:grpSpPr>
            <a:xfrm>
              <a:off x="512351" y="2606620"/>
              <a:ext cx="1814140" cy="841500"/>
              <a:chOff x="402188" y="2277326"/>
              <a:chExt cx="1995554" cy="841500"/>
            </a:xfrm>
          </p:grpSpPr>
          <p:sp>
            <p:nvSpPr>
              <p:cNvPr id="10" name="AutoShape 8">
                <a:extLst>
                  <a:ext uri="{FF2B5EF4-FFF2-40B4-BE49-F238E27FC236}">
                    <a16:creationId xmlns:a16="http://schemas.microsoft.com/office/drawing/2014/main" id="{665ACA35-1464-5972-CE0E-36421D1E2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979215" y="1700299"/>
                <a:ext cx="841500" cy="1995554"/>
              </a:xfrm>
              <a:prstGeom prst="chevron">
                <a:avLst>
                  <a:gd name="adj" fmla="val 18375"/>
                </a:avLst>
              </a:prstGeom>
              <a:solidFill>
                <a:srgbClr val="325F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eaLnBrk="1" hangingPunct="1"/>
                <a:endParaRPr lang="ko-KR" altLang="en-US" sz="1400">
                  <a:latin typeface="+mn-ea"/>
                  <a:ea typeface="+mn-ea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6EFA2239-D951-AAEF-E86A-FED077E86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16" y="2512158"/>
                <a:ext cx="1755126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 eaLnBrk="1" hangingPunct="1"/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</a:rPr>
                  <a:t>에너지 원단위 </a:t>
                </a:r>
                <a:endParaRPr lang="en-US" altLang="ko-KR" sz="1400" dirty="0">
                  <a:solidFill>
                    <a:schemeClr val="bg1"/>
                  </a:solidFill>
                  <a:latin typeface="+mn-ea"/>
                </a:endParaRPr>
              </a:p>
              <a:p>
                <a:pPr algn="ctr" eaLnBrk="1" hangingPunct="1"/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</a:rPr>
                  <a:t>지표 개발</a:t>
                </a:r>
                <a:endParaRPr lang="en-US" altLang="zh-CN" sz="14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3EF33E1-B0C0-A5F0-08F1-7BDA1AA9E6AF}"/>
              </a:ext>
            </a:extLst>
          </p:cNvPr>
          <p:cNvGrpSpPr/>
          <p:nvPr/>
        </p:nvGrpSpPr>
        <p:grpSpPr>
          <a:xfrm>
            <a:off x="512351" y="5268196"/>
            <a:ext cx="8869209" cy="865809"/>
            <a:chOff x="512351" y="5384741"/>
            <a:chExt cx="8869209" cy="86580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E762E0C-7454-C344-3AB3-BC53C8E60C95}"/>
                </a:ext>
              </a:extLst>
            </p:cNvPr>
            <p:cNvGrpSpPr/>
            <p:nvPr/>
          </p:nvGrpSpPr>
          <p:grpSpPr>
            <a:xfrm>
              <a:off x="2488019" y="5384741"/>
              <a:ext cx="6893541" cy="865809"/>
              <a:chOff x="2488019" y="5384741"/>
              <a:chExt cx="6893541" cy="86580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BCE38EC-345B-737F-D17F-71CF5CF45129}"/>
                  </a:ext>
                </a:extLst>
              </p:cNvPr>
              <p:cNvSpPr/>
              <p:nvPr/>
            </p:nvSpPr>
            <p:spPr bwMode="auto">
              <a:xfrm>
                <a:off x="2488019" y="5384741"/>
                <a:ext cx="6893541" cy="8658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9" name="Rectangle 17">
                <a:extLst>
                  <a:ext uri="{FF2B5EF4-FFF2-40B4-BE49-F238E27FC236}">
                    <a16:creationId xmlns:a16="http://schemas.microsoft.com/office/drawing/2014/main" id="{E64E657C-2B82-C428-F29D-90746B39B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959" y="5467879"/>
                <a:ext cx="6588610" cy="733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342900" indent="-342900"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lvl="1"/>
                <a:r>
                  <a:rPr lang="ko-KR" altLang="en-US" sz="1200" b="0" kern="0" dirty="0">
                    <a:latin typeface="+mn-ea"/>
                    <a:ea typeface="+mn-ea"/>
                  </a:rPr>
                  <a:t>에너지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(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연료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/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전력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) 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관리를 위한 모니터링 시스템 개발</a:t>
                </a:r>
                <a:endParaRPr lang="en-US" altLang="ko-KR" sz="1200" b="0" kern="0" dirty="0">
                  <a:latin typeface="+mn-ea"/>
                  <a:ea typeface="+mn-ea"/>
                </a:endParaRPr>
              </a:p>
              <a:p>
                <a:pPr marL="361950" lvl="1" indent="-180975" eaLnBrk="1" hangingPunct="1">
                  <a:buFont typeface="Wingdings" panose="05000000000000000000" pitchFamily="2" charset="2"/>
                  <a:buChar char="Ø"/>
                </a:pPr>
                <a:r>
                  <a:rPr lang="ko-KR" altLang="en-US" sz="1200" b="0" dirty="0">
                    <a:latin typeface="+mn-ea"/>
                    <a:ea typeface="+mn-ea"/>
                  </a:rPr>
                  <a:t>생산계획 기반 공정</a:t>
                </a:r>
                <a:r>
                  <a:rPr lang="en-US" altLang="ko-KR" sz="1200" b="0" dirty="0">
                    <a:latin typeface="+mn-ea"/>
                    <a:ea typeface="+mn-ea"/>
                  </a:rPr>
                  <a:t>/</a:t>
                </a:r>
                <a:r>
                  <a:rPr lang="ko-KR" altLang="en-US" sz="1200" b="0" dirty="0">
                    <a:latin typeface="+mn-ea"/>
                    <a:ea typeface="+mn-ea"/>
                  </a:rPr>
                  <a:t>설비별 최적 에너지 원단위 모니터링</a:t>
                </a:r>
                <a:endParaRPr lang="en-US" altLang="ko-KR" sz="1200" b="0" dirty="0">
                  <a:latin typeface="+mn-ea"/>
                  <a:ea typeface="+mn-ea"/>
                </a:endParaRPr>
              </a:p>
              <a:p>
                <a:pPr marL="361950" lvl="1" indent="-180975" eaLnBrk="1" hangingPunct="1">
                  <a:buFont typeface="Wingdings" panose="05000000000000000000" pitchFamily="2" charset="2"/>
                  <a:buChar char="Ø"/>
                </a:pPr>
                <a:r>
                  <a:rPr lang="ko-KR" altLang="en-US" sz="1200" b="0" dirty="0">
                    <a:latin typeface="+mn-ea"/>
                    <a:ea typeface="+mn-ea"/>
                  </a:rPr>
                  <a:t>부생가스 </a:t>
                </a:r>
                <a:r>
                  <a:rPr lang="ko-KR" altLang="en-US" sz="1200" b="0" dirty="0" err="1">
                    <a:latin typeface="+mn-ea"/>
                    <a:ea typeface="+mn-ea"/>
                  </a:rPr>
                  <a:t>수배급</a:t>
                </a:r>
                <a:r>
                  <a:rPr lang="ko-KR" altLang="en-US" sz="1200" b="0" dirty="0">
                    <a:latin typeface="+mn-ea"/>
                    <a:ea typeface="+mn-ea"/>
                  </a:rPr>
                  <a:t> 모니터링 및 부생가스 방산 </a:t>
                </a:r>
                <a:r>
                  <a:rPr lang="en-US" altLang="ko-KR" sz="1200" b="0" dirty="0">
                    <a:latin typeface="+mn-ea"/>
                    <a:ea typeface="+mn-ea"/>
                  </a:rPr>
                  <a:t>Case</a:t>
                </a:r>
                <a:r>
                  <a:rPr lang="ko-KR" altLang="en-US" sz="1200" b="0" dirty="0">
                    <a:latin typeface="+mn-ea"/>
                    <a:ea typeface="+mn-ea"/>
                  </a:rPr>
                  <a:t>별 최적 배분 </a:t>
                </a:r>
                <a:r>
                  <a:rPr lang="ko-KR" altLang="en-US" sz="1200" b="0" dirty="0" err="1">
                    <a:latin typeface="+mn-ea"/>
                    <a:ea typeface="+mn-ea"/>
                  </a:rPr>
                  <a:t>가이던스</a:t>
                </a:r>
                <a:r>
                  <a:rPr lang="ko-KR" altLang="en-US" sz="1200" b="0" dirty="0">
                    <a:latin typeface="+mn-ea"/>
                    <a:ea typeface="+mn-ea"/>
                  </a:rPr>
                  <a:t> 제공</a:t>
                </a:r>
                <a:endParaRPr lang="en-US" altLang="ko-KR" sz="1200" b="0" dirty="0">
                  <a:latin typeface="+mn-ea"/>
                  <a:ea typeface="+mn-ea"/>
                </a:endParaRPr>
              </a:p>
              <a:p>
                <a:pPr marL="180975" indent="-180975" eaLnBrk="0" latinLnBrk="0" hangingPunct="0">
                  <a:lnSpc>
                    <a:spcPts val="1438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1200" b="0" kern="0" dirty="0">
                    <a:latin typeface="+mn-ea"/>
                    <a:ea typeface="+mn-ea"/>
                  </a:rPr>
                  <a:t>사용자 편의를 위한 에너지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(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연료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/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전력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)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 원단위 평가 주기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(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일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/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주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/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월</a:t>
                </a:r>
                <a:r>
                  <a:rPr lang="en-US" altLang="ko-KR" sz="1200" b="0" kern="0" dirty="0">
                    <a:latin typeface="+mn-ea"/>
                    <a:ea typeface="+mn-ea"/>
                  </a:rPr>
                  <a:t>)</a:t>
                </a:r>
                <a:r>
                  <a:rPr lang="ko-KR" altLang="en-US" sz="1200" b="0" kern="0" dirty="0">
                    <a:latin typeface="+mn-ea"/>
                    <a:ea typeface="+mn-ea"/>
                  </a:rPr>
                  <a:t> 보고서 자동 생성</a:t>
                </a:r>
                <a:endParaRPr lang="en-US" altLang="zh-CN" sz="1200" b="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20296A8-8848-1F18-DA86-F8E91239B30D}"/>
                </a:ext>
              </a:extLst>
            </p:cNvPr>
            <p:cNvGrpSpPr/>
            <p:nvPr/>
          </p:nvGrpSpPr>
          <p:grpSpPr>
            <a:xfrm>
              <a:off x="512351" y="5409052"/>
              <a:ext cx="1814141" cy="841498"/>
              <a:chOff x="402188" y="5010514"/>
              <a:chExt cx="1995555" cy="661410"/>
            </a:xfrm>
          </p:grpSpPr>
          <p:sp>
            <p:nvSpPr>
              <p:cNvPr id="18" name="AutoShape 16">
                <a:extLst>
                  <a:ext uri="{FF2B5EF4-FFF2-40B4-BE49-F238E27FC236}">
                    <a16:creationId xmlns:a16="http://schemas.microsoft.com/office/drawing/2014/main" id="{625D79FA-F4B2-387D-858D-BC2527570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069260" y="4343442"/>
                <a:ext cx="661410" cy="1995554"/>
              </a:xfrm>
              <a:prstGeom prst="chevron">
                <a:avLst>
                  <a:gd name="adj" fmla="val 18375"/>
                </a:avLst>
              </a:prstGeom>
              <a:solidFill>
                <a:srgbClr val="325F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eaLnBrk="1" hangingPunct="1"/>
                <a:endParaRPr lang="ko-KR" altLang="en-US" sz="1400">
                  <a:latin typeface="+mn-ea"/>
                  <a:ea typeface="+mn-ea"/>
                </a:endParaRPr>
              </a:p>
            </p:txBody>
          </p:sp>
          <p:sp>
            <p:nvSpPr>
              <p:cNvPr id="20" name="Rectangle 18">
                <a:extLst>
                  <a:ext uri="{FF2B5EF4-FFF2-40B4-BE49-F238E27FC236}">
                    <a16:creationId xmlns:a16="http://schemas.microsoft.com/office/drawing/2014/main" id="{4D3C7CAA-089D-DDC1-9A93-A6FAE95DC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568" y="5182666"/>
                <a:ext cx="1950175" cy="3386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 eaLnBrk="1" hangingPunct="1"/>
                <a:r>
                  <a:rPr lang="ko-KR" altLang="en-US" sz="14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에너지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  <a:ea typeface="+mn-ea"/>
                  </a:rPr>
                  <a:t>최적화</a:t>
                </a:r>
                <a:endParaRPr lang="en-US" altLang="ko-KR" sz="14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 eaLnBrk="1" hangingPunct="1"/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  <a:ea typeface="+mn-ea"/>
                  </a:rPr>
                  <a:t>모니터링 시스템</a:t>
                </a:r>
                <a:endParaRPr lang="en-US" altLang="zh-CN" sz="14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DAFB3F5-F701-87E3-DFDC-73B565BDA310}"/>
              </a:ext>
            </a:extLst>
          </p:cNvPr>
          <p:cNvGrpSpPr/>
          <p:nvPr/>
        </p:nvGrpSpPr>
        <p:grpSpPr>
          <a:xfrm>
            <a:off x="523950" y="3501409"/>
            <a:ext cx="8869209" cy="841499"/>
            <a:chOff x="523950" y="3492444"/>
            <a:chExt cx="8869209" cy="841499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62EB0AF-8348-A22C-6115-44CD024DBBFF}"/>
                </a:ext>
              </a:extLst>
            </p:cNvPr>
            <p:cNvGrpSpPr/>
            <p:nvPr/>
          </p:nvGrpSpPr>
          <p:grpSpPr>
            <a:xfrm>
              <a:off x="2499618" y="3495942"/>
              <a:ext cx="6893541" cy="671457"/>
              <a:chOff x="2499618" y="3495942"/>
              <a:chExt cx="6893541" cy="67145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FF50AD1-5B21-FADF-4BD2-447E545A0CCC}"/>
                  </a:ext>
                </a:extLst>
              </p:cNvPr>
              <p:cNvSpPr/>
              <p:nvPr/>
            </p:nvSpPr>
            <p:spPr bwMode="auto">
              <a:xfrm>
                <a:off x="2499618" y="3495942"/>
                <a:ext cx="6893541" cy="6714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9" name="Rectangle 11">
                <a:extLst>
                  <a:ext uri="{FF2B5EF4-FFF2-40B4-BE49-F238E27FC236}">
                    <a16:creationId xmlns:a16="http://schemas.microsoft.com/office/drawing/2014/main" id="{375FB697-90A0-8AB1-6CA5-8AA44EF2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7559" y="3642860"/>
                <a:ext cx="660179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342900" indent="-342900"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lvl="1" eaLnBrk="1" hangingPunct="1"/>
                <a:r>
                  <a:rPr lang="ko-KR" altLang="en-US" sz="1200" b="0" dirty="0">
                    <a:latin typeface="+mn-ea"/>
                  </a:rPr>
                  <a:t>부하별 공정</a:t>
                </a:r>
                <a:r>
                  <a:rPr lang="en-US" altLang="ko-KR" sz="1200" b="0" dirty="0">
                    <a:latin typeface="+mn-ea"/>
                  </a:rPr>
                  <a:t>/</a:t>
                </a:r>
                <a:r>
                  <a:rPr lang="ko-KR" altLang="en-US" sz="1200" b="0" dirty="0">
                    <a:latin typeface="+mn-ea"/>
                  </a:rPr>
                  <a:t>설비별</a:t>
                </a:r>
                <a:r>
                  <a:rPr lang="en-US" altLang="ko-KR" sz="1200" b="0" dirty="0">
                    <a:latin typeface="+mn-ea"/>
                  </a:rPr>
                  <a:t> </a:t>
                </a:r>
                <a:r>
                  <a:rPr lang="ko-KR" altLang="en-US" sz="1200" b="0" dirty="0">
                    <a:latin typeface="+mn-ea"/>
                  </a:rPr>
                  <a:t>에너지 원단위 예측 모델 개발</a:t>
                </a:r>
                <a:endParaRPr lang="en-US" altLang="ko-KR" sz="1200" b="0" dirty="0">
                  <a:latin typeface="+mn-ea"/>
                </a:endParaRPr>
              </a:p>
              <a:p>
                <a:pPr lvl="1" eaLnBrk="1" hangingPunct="1"/>
                <a:r>
                  <a:rPr lang="ko-KR" altLang="en-US" sz="1200" b="0" dirty="0">
                    <a:latin typeface="+mn-ea"/>
                  </a:rPr>
                  <a:t>생산계획이 반영된 부하별 공정</a:t>
                </a:r>
                <a:r>
                  <a:rPr lang="en-US" altLang="ko-KR" sz="1200" b="0" dirty="0">
                    <a:latin typeface="+mn-ea"/>
                  </a:rPr>
                  <a:t>/</a:t>
                </a:r>
                <a:r>
                  <a:rPr lang="ko-KR" altLang="en-US" sz="1200" b="0" dirty="0">
                    <a:latin typeface="+mn-ea"/>
                  </a:rPr>
                  <a:t>설비별</a:t>
                </a:r>
                <a:r>
                  <a:rPr lang="en-US" altLang="ko-KR" sz="1200" b="0" dirty="0">
                    <a:latin typeface="+mn-ea"/>
                  </a:rPr>
                  <a:t> </a:t>
                </a:r>
                <a:r>
                  <a:rPr lang="ko-KR" altLang="en-US" sz="1200" b="0" dirty="0">
                    <a:latin typeface="+mn-ea"/>
                  </a:rPr>
                  <a:t>최적 에너지 원단위 예측</a:t>
                </a:r>
                <a:endParaRPr lang="en-US" altLang="zh-CN" sz="1200" b="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799FB98-DA7C-0142-BF52-4CE5F04DDD7B}"/>
                </a:ext>
              </a:extLst>
            </p:cNvPr>
            <p:cNvGrpSpPr/>
            <p:nvPr/>
          </p:nvGrpSpPr>
          <p:grpSpPr>
            <a:xfrm>
              <a:off x="523950" y="3492444"/>
              <a:ext cx="1814140" cy="841499"/>
              <a:chOff x="402188" y="2268090"/>
              <a:chExt cx="1995554" cy="841499"/>
            </a:xfrm>
          </p:grpSpPr>
          <p:sp>
            <p:nvSpPr>
              <p:cNvPr id="37" name="AutoShape 8">
                <a:extLst>
                  <a:ext uri="{FF2B5EF4-FFF2-40B4-BE49-F238E27FC236}">
                    <a16:creationId xmlns:a16="http://schemas.microsoft.com/office/drawing/2014/main" id="{92602967-7A3E-BCEB-D67B-C411BB983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979215" y="1691063"/>
                <a:ext cx="841499" cy="1995554"/>
              </a:xfrm>
              <a:prstGeom prst="chevron">
                <a:avLst>
                  <a:gd name="adj" fmla="val 18375"/>
                </a:avLst>
              </a:prstGeom>
              <a:solidFill>
                <a:srgbClr val="325F9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eaLnBrk="1" hangingPunct="1"/>
                <a:endParaRPr lang="ko-KR" altLang="en-US" sz="1400">
                  <a:latin typeface="+mn-ea"/>
                  <a:ea typeface="+mn-ea"/>
                </a:endParaRPr>
              </a:p>
            </p:txBody>
          </p:sp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107F1F29-5FB7-1F98-1E7B-8F8A6F296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16" y="2512158"/>
                <a:ext cx="1755126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787400">
                  <a:buSzPct val="120000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133350" indent="-131763" defTabSz="787400">
                  <a:buSzPct val="120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301625" indent="-150813" defTabSz="787400"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439738" indent="-136525" defTabSz="787400">
                  <a:buSzPct val="8900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603250" indent="-142875" defTabSz="787400"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10604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15176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19748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2432050" indent="-142875" defTabSz="787400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75000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algn="ctr" eaLnBrk="1" hangingPunct="1"/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</a:rPr>
                  <a:t>에너지 원단위 </a:t>
                </a:r>
                <a:endParaRPr lang="en-US" altLang="ko-KR" sz="1400" dirty="0">
                  <a:solidFill>
                    <a:schemeClr val="bg1"/>
                  </a:solidFill>
                  <a:latin typeface="+mn-ea"/>
                </a:endParaRPr>
              </a:p>
              <a:p>
                <a:pPr algn="ctr" eaLnBrk="1" hangingPunct="1"/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</a:rPr>
                  <a:t>예측 모델 개발</a:t>
                </a:r>
                <a:endParaRPr lang="en-US" altLang="zh-CN" sz="14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34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3B657B-4F46-C61A-0AF6-9A77EF49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데이터 수집 및 분석용 데이터 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FC25FA-6590-B039-B638-4AB4A22016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400" kern="0" dirty="0">
                <a:latin typeface="+mn-ea"/>
              </a:rPr>
              <a:t>원천 데이터를 수집하여 상이한 수집 주기</a:t>
            </a:r>
            <a:r>
              <a:rPr lang="en-US" altLang="ko-KR" sz="1400" kern="0" dirty="0">
                <a:latin typeface="+mn-ea"/>
              </a:rPr>
              <a:t>(Macro, Micro)</a:t>
            </a:r>
            <a:r>
              <a:rPr lang="ko-KR" altLang="en-US" kern="0" dirty="0">
                <a:latin typeface="+mn-ea"/>
              </a:rPr>
              <a:t> 데이터를 병합하여 분석용 데이터를 생성함</a:t>
            </a:r>
            <a:r>
              <a:rPr lang="en-US" altLang="ko-KR" kern="0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D1FBAC-7ACB-4ECB-1E35-B9DA6D4F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2.2 </a:t>
            </a:r>
            <a:r>
              <a:rPr lang="ko-KR" altLang="en-US" dirty="0">
                <a:latin typeface="+mn-ea"/>
                <a:ea typeface="+mn-ea"/>
              </a:rPr>
              <a:t>분석용 데이터 생성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2A3EAA9-BEEA-3CD4-6133-C2377EF868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시스템 구축 방안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522341" y="1972671"/>
            <a:ext cx="2687817" cy="38296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314760" y="2007954"/>
            <a:ext cx="1560904" cy="3829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6931" y="1972671"/>
            <a:ext cx="466104" cy="3829664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이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터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원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천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17921" y="2655653"/>
            <a:ext cx="1347756" cy="348077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dirty="0">
                <a:latin typeface="+mn-ea"/>
              </a:rPr>
              <a:t>코크스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17921" y="3114357"/>
            <a:ext cx="1347756" cy="306227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dirty="0">
                <a:latin typeface="+mn-ea"/>
              </a:rPr>
              <a:t>제강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17921" y="3539194"/>
            <a:ext cx="1347756" cy="34807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dirty="0">
                <a:latin typeface="+mn-ea"/>
              </a:rPr>
              <a:t>열연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417921" y="3997892"/>
            <a:ext cx="1347756" cy="334070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dirty="0" err="1">
                <a:latin typeface="+mn-ea"/>
              </a:rPr>
              <a:t>후판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17921" y="4448128"/>
            <a:ext cx="1347756" cy="334070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KPE(</a:t>
            </a:r>
            <a:r>
              <a:rPr lang="ko-KR" altLang="en-US" sz="1200" dirty="0">
                <a:latin typeface="+mn-ea"/>
              </a:rPr>
              <a:t>발전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7" name="순서도: 자기 디스크 66"/>
          <p:cNvSpPr/>
          <p:nvPr/>
        </p:nvSpPr>
        <p:spPr>
          <a:xfrm>
            <a:off x="7127343" y="2810966"/>
            <a:ext cx="1698603" cy="1245108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1">
            <a:noAutofit/>
          </a:bodyPr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35442" y="3426625"/>
            <a:ext cx="1599883" cy="2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분석용 </a:t>
            </a:r>
            <a:r>
              <a:rPr lang="en-US" altLang="ko-KR" sz="1200" dirty="0">
                <a:latin typeface="+mn-ea"/>
                <a:ea typeface="+mn-ea"/>
              </a:rPr>
              <a:t>DB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43059" y="2595235"/>
            <a:ext cx="2446383" cy="33327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Macro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와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 Micro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데이터 병합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643141" y="2097065"/>
            <a:ext cx="2446217" cy="427723"/>
          </a:xfrm>
          <a:prstGeom prst="rect">
            <a:avLst/>
          </a:prstGeom>
          <a:solidFill>
            <a:srgbClr val="37609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데이터 수집 및 통합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644292" y="3022405"/>
            <a:ext cx="2443916" cy="14499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82550" indent="-82550" latinLnBrk="0">
              <a:buFont typeface="Arial" pitchFamily="34" charset="0"/>
              <a:buChar char="•"/>
            </a:pPr>
            <a:r>
              <a:rPr lang="ko-KR" altLang="en-US" sz="1100" b="0" dirty="0">
                <a:latin typeface="+mn-ea"/>
                <a:ea typeface="+mn-ea"/>
              </a:rPr>
              <a:t>수집 주기가 상이한 데이터 병합</a:t>
            </a:r>
          </a:p>
          <a:p>
            <a:pPr marL="171450" indent="-171450" latinLnBrk="0">
              <a:buFontTx/>
              <a:buChar char="-"/>
            </a:pPr>
            <a:r>
              <a:rPr lang="en-US" altLang="ko-KR" sz="1100" b="0" dirty="0">
                <a:latin typeface="+mn-ea"/>
                <a:ea typeface="+mn-ea"/>
              </a:rPr>
              <a:t>Macro</a:t>
            </a:r>
            <a:r>
              <a:rPr lang="ko-KR" altLang="en-US" sz="1100" b="0" dirty="0">
                <a:latin typeface="+mn-ea"/>
                <a:ea typeface="+mn-ea"/>
              </a:rPr>
              <a:t> 데이터</a:t>
            </a:r>
            <a:r>
              <a:rPr lang="en-US" altLang="ko-KR" sz="1100" b="0" dirty="0">
                <a:latin typeface="+mn-ea"/>
                <a:ea typeface="+mn-ea"/>
              </a:rPr>
              <a:t>: </a:t>
            </a:r>
            <a:r>
              <a:rPr lang="ko-KR" altLang="en-US" sz="1100" b="0" dirty="0">
                <a:latin typeface="+mn-ea"/>
                <a:ea typeface="+mn-ea"/>
              </a:rPr>
              <a:t>시작 시간과 종료시간으로 구성된 </a:t>
            </a:r>
            <a:r>
              <a:rPr lang="en-US" altLang="ko-KR" sz="1100" b="0" dirty="0">
                <a:latin typeface="+mn-ea"/>
                <a:ea typeface="+mn-ea"/>
              </a:rPr>
              <a:t>sequence </a:t>
            </a:r>
            <a:r>
              <a:rPr lang="ko-KR" altLang="en-US" sz="1100" b="0" dirty="0">
                <a:latin typeface="+mn-ea"/>
                <a:ea typeface="+mn-ea"/>
              </a:rPr>
              <a:t>정보</a:t>
            </a:r>
            <a:endParaRPr lang="en-US" altLang="ko-KR" sz="1100" b="0" dirty="0">
              <a:latin typeface="+mn-ea"/>
              <a:ea typeface="+mn-ea"/>
            </a:endParaRPr>
          </a:p>
          <a:p>
            <a:pPr marL="171450" indent="-171450" latinLnBrk="0">
              <a:buFontTx/>
              <a:buChar char="-"/>
            </a:pPr>
            <a:r>
              <a:rPr lang="en-US" altLang="ko-KR" sz="1100" b="0" dirty="0">
                <a:latin typeface="+mn-ea"/>
                <a:ea typeface="+mn-ea"/>
              </a:rPr>
              <a:t>Micro </a:t>
            </a:r>
            <a:r>
              <a:rPr lang="ko-KR" altLang="en-US" sz="1100" b="0" dirty="0">
                <a:latin typeface="+mn-ea"/>
                <a:ea typeface="+mn-ea"/>
              </a:rPr>
              <a:t>데이터</a:t>
            </a:r>
            <a:r>
              <a:rPr lang="en-US" altLang="ko-KR" sz="1100" b="0" dirty="0">
                <a:latin typeface="+mn-ea"/>
                <a:ea typeface="+mn-ea"/>
              </a:rPr>
              <a:t>: </a:t>
            </a:r>
            <a:r>
              <a:rPr lang="ko-KR" altLang="en-US" sz="1100" b="0" dirty="0">
                <a:latin typeface="+mn-ea"/>
                <a:ea typeface="+mn-ea"/>
              </a:rPr>
              <a:t>주기별로 발생하는 정보로 설비 운영</a:t>
            </a:r>
            <a:r>
              <a:rPr lang="en-US" altLang="ko-KR" sz="1100" b="0" dirty="0">
                <a:latin typeface="+mn-ea"/>
                <a:ea typeface="+mn-ea"/>
              </a:rPr>
              <a:t>(</a:t>
            </a:r>
            <a:r>
              <a:rPr lang="ko-KR" altLang="en-US" sz="1100" b="0" dirty="0">
                <a:latin typeface="+mn-ea"/>
                <a:ea typeface="+mn-ea"/>
              </a:rPr>
              <a:t>연료</a:t>
            </a:r>
            <a:r>
              <a:rPr lang="en-US" altLang="ko-KR" sz="1100" b="0" dirty="0">
                <a:latin typeface="+mn-ea"/>
                <a:ea typeface="+mn-ea"/>
              </a:rPr>
              <a:t>/</a:t>
            </a:r>
            <a:r>
              <a:rPr lang="ko-KR" altLang="en-US" sz="1100" b="0" dirty="0">
                <a:latin typeface="+mn-ea"/>
                <a:ea typeface="+mn-ea"/>
              </a:rPr>
              <a:t>전력 사용량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 dirty="0">
                <a:latin typeface="+mn-ea"/>
                <a:ea typeface="+mn-ea"/>
              </a:rPr>
              <a:t>제품 생산량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 dirty="0">
                <a:latin typeface="+mn-ea"/>
                <a:ea typeface="+mn-ea"/>
              </a:rPr>
              <a:t>연료 발열량 등</a:t>
            </a:r>
            <a:r>
              <a:rPr lang="en-US" altLang="ko-KR" sz="1100" b="0" dirty="0">
                <a:latin typeface="+mn-ea"/>
                <a:ea typeface="+mn-ea"/>
              </a:rPr>
              <a:t>)</a:t>
            </a:r>
            <a:r>
              <a:rPr lang="ko-KR" altLang="en-US" sz="1100" b="0" dirty="0">
                <a:latin typeface="+mn-ea"/>
                <a:ea typeface="+mn-ea"/>
              </a:rPr>
              <a:t> 데이터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6836720" y="1933425"/>
            <a:ext cx="2282347" cy="386892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52766" y="2097065"/>
            <a:ext cx="2066516" cy="427723"/>
          </a:xfrm>
          <a:prstGeom prst="rect">
            <a:avLst/>
          </a:prstGeom>
          <a:solidFill>
            <a:srgbClr val="37609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통합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DB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952766" y="4319661"/>
            <a:ext cx="2066516" cy="90185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82550" lvl="0" indent="-82550" latinLnBrk="0">
              <a:buFont typeface="Arial" pitchFamily="34" charset="0"/>
              <a:buChar char="•"/>
            </a:pPr>
            <a:r>
              <a:rPr lang="ko-KR" altLang="en-US" sz="1100" b="0" dirty="0">
                <a:solidFill>
                  <a:prstClr val="black"/>
                </a:solidFill>
                <a:latin typeface="+mn-ea"/>
                <a:ea typeface="+mn-ea"/>
              </a:rPr>
              <a:t>부하별 공정</a:t>
            </a:r>
            <a:r>
              <a:rPr lang="en-US" altLang="ko-KR" sz="1100" b="0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lang="ko-KR" altLang="en-US" sz="1100" b="0" dirty="0">
                <a:solidFill>
                  <a:prstClr val="black"/>
                </a:solidFill>
                <a:latin typeface="+mn-ea"/>
                <a:ea typeface="+mn-ea"/>
              </a:rPr>
              <a:t>설비별 분석용 데이터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F6252-3B4E-C06E-5C5F-56862F59C907}"/>
              </a:ext>
            </a:extLst>
          </p:cNvPr>
          <p:cNvSpPr txBox="1"/>
          <p:nvPr/>
        </p:nvSpPr>
        <p:spPr>
          <a:xfrm>
            <a:off x="1412867" y="2196953"/>
            <a:ext cx="1347756" cy="372881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고로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BFD234F-54A7-38D0-F8B0-4398F3A4661B}"/>
              </a:ext>
            </a:extLst>
          </p:cNvPr>
          <p:cNvSpPr/>
          <p:nvPr/>
        </p:nvSpPr>
        <p:spPr bwMode="auto">
          <a:xfrm>
            <a:off x="3025867" y="3416283"/>
            <a:ext cx="366386" cy="10130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F7440A7-3D59-9FB2-1928-9DAA53E846A5}"/>
              </a:ext>
            </a:extLst>
          </p:cNvPr>
          <p:cNvSpPr/>
          <p:nvPr/>
        </p:nvSpPr>
        <p:spPr bwMode="auto">
          <a:xfrm>
            <a:off x="6317588" y="3416283"/>
            <a:ext cx="366386" cy="10130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D5635-ABF5-6134-982C-5905BB574B45}"/>
              </a:ext>
            </a:extLst>
          </p:cNvPr>
          <p:cNvSpPr txBox="1"/>
          <p:nvPr/>
        </p:nvSpPr>
        <p:spPr>
          <a:xfrm>
            <a:off x="1417921" y="4896870"/>
            <a:ext cx="1347756" cy="334070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sz="1200" dirty="0" err="1">
                <a:latin typeface="+mn-ea"/>
              </a:rPr>
              <a:t>가스홀더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D665B-A4E8-26A4-3438-94ADB3455B21}"/>
              </a:ext>
            </a:extLst>
          </p:cNvPr>
          <p:cNvSpPr txBox="1"/>
          <p:nvPr/>
        </p:nvSpPr>
        <p:spPr>
          <a:xfrm>
            <a:off x="1426382" y="5337137"/>
            <a:ext cx="1347756" cy="334070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전력량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생산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소모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726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텍스트 개체 틀 11">
            <a:extLst>
              <a:ext uri="{FF2B5EF4-FFF2-40B4-BE49-F238E27FC236}">
                <a16:creationId xmlns:a16="http://schemas.microsoft.com/office/drawing/2014/main" id="{CD124A66-13DC-162F-A3ED-6B073F3DCD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탐색적 분석을 통해 단위 설비의 부하별 부생가스 생산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소비 패턴을 분석하고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표준 원단위 지표를 개발하여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개발된 지표를 기반으로 생산계획을 반영한 최적 에너지 원단위 예측 및 모니터링을 수행함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D404EA-9EA2-7A1D-2B93-CD7182DC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2.3 </a:t>
            </a:r>
            <a:r>
              <a:rPr lang="ko-KR" altLang="en-US" dirty="0">
                <a:latin typeface="+mn-ea"/>
                <a:ea typeface="+mn-ea"/>
              </a:rPr>
              <a:t>최적 에너지 지표 및 예측 모델 개발</a:t>
            </a:r>
            <a:r>
              <a:rPr lang="en-US" altLang="ko-KR" dirty="0">
                <a:latin typeface="+mn-ea"/>
                <a:ea typeface="+mn-ea"/>
              </a:rPr>
              <a:t>(1/3)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50" name="텍스트 개체 틀 549">
            <a:extLst>
              <a:ext uri="{FF2B5EF4-FFF2-40B4-BE49-F238E27FC236}">
                <a16:creationId xmlns:a16="http://schemas.microsoft.com/office/drawing/2014/main" id="{3F4255BD-3A4C-BBDF-5215-DCE782B96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시스템 구축 방안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A233648-1212-3D4C-5FD5-EF1449D8A122}"/>
              </a:ext>
            </a:extLst>
          </p:cNvPr>
          <p:cNvSpPr/>
          <p:nvPr/>
        </p:nvSpPr>
        <p:spPr>
          <a:xfrm>
            <a:off x="230445" y="1834630"/>
            <a:ext cx="4258868" cy="441176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9DE7DF-1F56-FAD6-B5E2-88AC4534D067}"/>
              </a:ext>
            </a:extLst>
          </p:cNvPr>
          <p:cNvSpPr txBox="1"/>
          <p:nvPr/>
        </p:nvSpPr>
        <p:spPr>
          <a:xfrm>
            <a:off x="342013" y="2511250"/>
            <a:ext cx="3944853" cy="37987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에너지 사용량 패턴 분석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DA67D0-96F2-08B1-2F72-F0361833FFFC}"/>
              </a:ext>
            </a:extLst>
          </p:cNvPr>
          <p:cNvSpPr txBox="1"/>
          <p:nvPr/>
        </p:nvSpPr>
        <p:spPr>
          <a:xfrm>
            <a:off x="343243" y="2985779"/>
            <a:ext cx="3940875" cy="3824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82550" indent="-82550" latinLnBrk="0">
              <a:buFont typeface="Arial" pitchFamily="34" charset="0"/>
              <a:buChar char="•"/>
            </a:pPr>
            <a:r>
              <a:rPr lang="ko-KR" altLang="en-US" sz="1100" b="0" dirty="0">
                <a:latin typeface="+mn-ea"/>
                <a:ea typeface="+mn-ea"/>
              </a:rPr>
              <a:t>부하별 공정</a:t>
            </a:r>
            <a:r>
              <a:rPr lang="en-US" altLang="ko-KR" sz="1100" b="0" dirty="0">
                <a:latin typeface="+mn-ea"/>
                <a:ea typeface="+mn-ea"/>
              </a:rPr>
              <a:t>/</a:t>
            </a:r>
            <a:r>
              <a:rPr lang="ko-KR" altLang="en-US" sz="1100" b="0" dirty="0">
                <a:latin typeface="+mn-ea"/>
                <a:ea typeface="+mn-ea"/>
              </a:rPr>
              <a:t>설비별 에너지 </a:t>
            </a:r>
            <a:r>
              <a:rPr lang="en-US" altLang="ko-KR" sz="1100" b="0" dirty="0">
                <a:latin typeface="+mn-ea"/>
                <a:ea typeface="+mn-ea"/>
              </a:rPr>
              <a:t>(</a:t>
            </a:r>
            <a:r>
              <a:rPr lang="ko-KR" altLang="en-US" sz="1100" b="0" dirty="0">
                <a:latin typeface="+mn-ea"/>
                <a:ea typeface="+mn-ea"/>
              </a:rPr>
              <a:t>연료</a:t>
            </a:r>
            <a:r>
              <a:rPr lang="en-US" altLang="ko-KR" sz="1100" b="0" dirty="0">
                <a:latin typeface="+mn-ea"/>
                <a:ea typeface="+mn-ea"/>
              </a:rPr>
              <a:t>/</a:t>
            </a:r>
            <a:r>
              <a:rPr lang="ko-KR" altLang="en-US" sz="1100" b="0" dirty="0">
                <a:latin typeface="+mn-ea"/>
                <a:ea typeface="+mn-ea"/>
              </a:rPr>
              <a:t>전력</a:t>
            </a:r>
            <a:r>
              <a:rPr lang="en-US" altLang="ko-KR" sz="1100" b="0" dirty="0">
                <a:latin typeface="+mn-ea"/>
                <a:ea typeface="+mn-ea"/>
              </a:rPr>
              <a:t>)</a:t>
            </a:r>
            <a:r>
              <a:rPr lang="ko-KR" altLang="en-US" sz="1100" b="0" dirty="0">
                <a:latin typeface="+mn-ea"/>
                <a:ea typeface="+mn-ea"/>
              </a:rPr>
              <a:t> 사용 패턴 분석</a:t>
            </a: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28AB08B0-3BAC-C31F-57B2-703E388AC0F9}"/>
              </a:ext>
            </a:extLst>
          </p:cNvPr>
          <p:cNvSpPr txBox="1"/>
          <p:nvPr/>
        </p:nvSpPr>
        <p:spPr>
          <a:xfrm>
            <a:off x="330292" y="4302645"/>
            <a:ext cx="3944853" cy="37987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부하별 표준 에너지 원단위 지표 개발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92AD20F4-74F1-AD1F-7D95-96C3A538B05E}"/>
              </a:ext>
            </a:extLst>
          </p:cNvPr>
          <p:cNvSpPr txBox="1"/>
          <p:nvPr/>
        </p:nvSpPr>
        <p:spPr>
          <a:xfrm>
            <a:off x="331522" y="4775613"/>
            <a:ext cx="4048873" cy="3268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dirty="0">
                <a:latin typeface="+mn-ea"/>
                <a:ea typeface="+mn-ea"/>
              </a:rPr>
              <a:t>공정</a:t>
            </a:r>
            <a:r>
              <a:rPr lang="en-US" altLang="ko-KR" sz="1100" b="0" dirty="0">
                <a:latin typeface="+mn-ea"/>
                <a:ea typeface="+mn-ea"/>
              </a:rPr>
              <a:t>/</a:t>
            </a:r>
            <a:r>
              <a:rPr lang="ko-KR" altLang="en-US" sz="1100" b="0" dirty="0">
                <a:latin typeface="+mn-ea"/>
                <a:ea typeface="+mn-ea"/>
              </a:rPr>
              <a:t>설비별 부하별 표준 원단위 지표 개발</a:t>
            </a:r>
            <a:endParaRPr lang="en-US" altLang="ko-KR" sz="1100" b="0" dirty="0">
              <a:latin typeface="+mn-ea"/>
              <a:ea typeface="+mn-ea"/>
            </a:endParaRPr>
          </a:p>
        </p:txBody>
      </p:sp>
      <p:grpSp>
        <p:nvGrpSpPr>
          <p:cNvPr id="483" name="그룹 482">
            <a:extLst>
              <a:ext uri="{FF2B5EF4-FFF2-40B4-BE49-F238E27FC236}">
                <a16:creationId xmlns:a16="http://schemas.microsoft.com/office/drawing/2014/main" id="{A0610DFF-1EEA-8EA3-57F7-7DDECA4F538A}"/>
              </a:ext>
            </a:extLst>
          </p:cNvPr>
          <p:cNvGrpSpPr/>
          <p:nvPr/>
        </p:nvGrpSpPr>
        <p:grpSpPr>
          <a:xfrm>
            <a:off x="360153" y="3625094"/>
            <a:ext cx="3645226" cy="595440"/>
            <a:chOff x="430765" y="2127986"/>
            <a:chExt cx="4697413" cy="1473200"/>
          </a:xfrm>
        </p:grpSpPr>
        <p:pic>
          <p:nvPicPr>
            <p:cNvPr id="484" name="Picture 2">
              <a:extLst>
                <a:ext uri="{FF2B5EF4-FFF2-40B4-BE49-F238E27FC236}">
                  <a16:creationId xmlns:a16="http://schemas.microsoft.com/office/drawing/2014/main" id="{313EED27-F16A-8BE1-9CA3-DE474A90C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65" y="2127986"/>
              <a:ext cx="2298701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5" name="Picture 5">
              <a:extLst>
                <a:ext uri="{FF2B5EF4-FFF2-40B4-BE49-F238E27FC236}">
                  <a16:creationId xmlns:a16="http://schemas.microsoft.com/office/drawing/2014/main" id="{4AF15C79-8B19-99B8-F5BD-5640E673B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816" y="2127986"/>
              <a:ext cx="2265362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8406D0-EE72-A2B1-6743-F800DCF38755}"/>
              </a:ext>
            </a:extLst>
          </p:cNvPr>
          <p:cNvGrpSpPr/>
          <p:nvPr/>
        </p:nvGrpSpPr>
        <p:grpSpPr>
          <a:xfrm>
            <a:off x="5127587" y="1834630"/>
            <a:ext cx="4505363" cy="4411762"/>
            <a:chOff x="4683442" y="1834630"/>
            <a:chExt cx="2131030" cy="441176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DF5FC26-21D7-FDBA-1AAB-7D28ACFD6D86}"/>
                </a:ext>
              </a:extLst>
            </p:cNvPr>
            <p:cNvSpPr/>
            <p:nvPr/>
          </p:nvSpPr>
          <p:spPr>
            <a:xfrm>
              <a:off x="4683442" y="1834630"/>
              <a:ext cx="2131030" cy="441176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913BE942-5BDE-67D9-0BDA-5238252E3BE2}"/>
                </a:ext>
              </a:extLst>
            </p:cNvPr>
            <p:cNvSpPr txBox="1"/>
            <p:nvPr/>
          </p:nvSpPr>
          <p:spPr>
            <a:xfrm>
              <a:off x="4803965" y="1925364"/>
              <a:ext cx="1939479" cy="427723"/>
            </a:xfrm>
            <a:prstGeom prst="rect">
              <a:avLst/>
            </a:prstGeom>
            <a:solidFill>
              <a:srgbClr val="376092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공정</a:t>
              </a:r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설비별 최적 에너지 원단위 예측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DD661D-43EF-FE2C-B122-145EAB1731A7}"/>
                </a:ext>
              </a:extLst>
            </p:cNvPr>
            <p:cNvSpPr txBox="1"/>
            <p:nvPr/>
          </p:nvSpPr>
          <p:spPr>
            <a:xfrm>
              <a:off x="4803884" y="2511250"/>
              <a:ext cx="1939610" cy="37987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생산계획 반영된 최적 에너지 원단위 예측</a:t>
              </a:r>
              <a:endParaRPr lang="en-US" altLang="ko-KR" sz="12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00F07-4057-5A62-CB0D-9DB00BA4361E}"/>
                </a:ext>
              </a:extLst>
            </p:cNvPr>
            <p:cNvSpPr txBox="1"/>
            <p:nvPr/>
          </p:nvSpPr>
          <p:spPr>
            <a:xfrm>
              <a:off x="4805114" y="2985779"/>
              <a:ext cx="1937654" cy="639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marL="82550" indent="-82550" latinLnBrk="0">
                <a:spcBef>
                  <a:spcPts val="600"/>
                </a:spcBef>
                <a:buFont typeface="Arial" pitchFamily="34" charset="0"/>
                <a:buChar char="•"/>
              </a:pPr>
              <a:r>
                <a:rPr lang="ko-KR" altLang="en-US" sz="1100" b="0" dirty="0">
                  <a:latin typeface="+mn-ea"/>
                  <a:ea typeface="+mn-ea"/>
                </a:rPr>
                <a:t>생산계획이 반영된 부하별 공정</a:t>
              </a:r>
              <a:r>
                <a:rPr lang="en-US" altLang="ko-KR" sz="1100" b="0" dirty="0">
                  <a:latin typeface="+mn-ea"/>
                  <a:ea typeface="+mn-ea"/>
                </a:rPr>
                <a:t>/</a:t>
              </a:r>
              <a:r>
                <a:rPr lang="ko-KR" altLang="en-US" sz="1100" b="0" dirty="0">
                  <a:latin typeface="+mn-ea"/>
                  <a:ea typeface="+mn-ea"/>
                </a:rPr>
                <a:t>설비별</a:t>
              </a:r>
              <a:r>
                <a:rPr lang="en-US" altLang="ko-KR" sz="1100" b="0" dirty="0">
                  <a:latin typeface="+mn-ea"/>
                  <a:ea typeface="+mn-ea"/>
                </a:rPr>
                <a:t> </a:t>
              </a:r>
              <a:r>
                <a:rPr lang="ko-KR" altLang="en-US" sz="1100" b="0" dirty="0">
                  <a:latin typeface="+mn-ea"/>
                  <a:ea typeface="+mn-ea"/>
                </a:rPr>
                <a:t>최적 에너지 원단위 예측 모델 개발 및 실시간 모니터링</a:t>
              </a: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8D8FCC-AB90-4210-4C19-54AE725E7C0C}"/>
              </a:ext>
            </a:extLst>
          </p:cNvPr>
          <p:cNvSpPr/>
          <p:nvPr/>
        </p:nvSpPr>
        <p:spPr bwMode="auto">
          <a:xfrm>
            <a:off x="4672961" y="3659277"/>
            <a:ext cx="270977" cy="83719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E8F03-DE8A-4072-7598-1C21FECA9FAC}"/>
              </a:ext>
            </a:extLst>
          </p:cNvPr>
          <p:cNvSpPr txBox="1"/>
          <p:nvPr/>
        </p:nvSpPr>
        <p:spPr>
          <a:xfrm>
            <a:off x="331524" y="1942782"/>
            <a:ext cx="3956236" cy="427723"/>
          </a:xfrm>
          <a:prstGeom prst="rect">
            <a:avLst/>
          </a:prstGeom>
          <a:solidFill>
            <a:srgbClr val="37609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표준 에너지 원단위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지표 개발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8187E-126C-C1A3-18B1-B4563A71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93" y="5102439"/>
            <a:ext cx="3960215" cy="105023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4388251-6039-8186-6B14-0B09C6C19D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07" t="2196" r="17297" b="12881"/>
          <a:stretch>
            <a:fillRect/>
          </a:stretch>
        </p:blipFill>
        <p:spPr>
          <a:xfrm>
            <a:off x="5323853" y="3917576"/>
            <a:ext cx="4096533" cy="195452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6B4FE893-A07E-2FA6-CDD6-B8BB58B689CE}"/>
              </a:ext>
            </a:extLst>
          </p:cNvPr>
          <p:cNvGrpSpPr/>
          <p:nvPr/>
        </p:nvGrpSpPr>
        <p:grpSpPr>
          <a:xfrm>
            <a:off x="8298442" y="3677112"/>
            <a:ext cx="1247406" cy="351699"/>
            <a:chOff x="7943850" y="3651467"/>
            <a:chExt cx="1353348" cy="35169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818BFD1-B4FA-3C93-15E5-EBA258ADBBE8}"/>
                </a:ext>
              </a:extLst>
            </p:cNvPr>
            <p:cNvSpPr/>
            <p:nvPr/>
          </p:nvSpPr>
          <p:spPr bwMode="auto">
            <a:xfrm>
              <a:off x="7943850" y="3681590"/>
              <a:ext cx="71438" cy="78403"/>
            </a:xfrm>
            <a:prstGeom prst="rect">
              <a:avLst/>
            </a:prstGeom>
            <a:solidFill>
              <a:srgbClr val="FD026C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EB6A2AB-B050-D515-95E9-5FDB53DE5654}"/>
                </a:ext>
              </a:extLst>
            </p:cNvPr>
            <p:cNvSpPr/>
            <p:nvPr/>
          </p:nvSpPr>
          <p:spPr bwMode="auto">
            <a:xfrm>
              <a:off x="7943850" y="3851759"/>
              <a:ext cx="71438" cy="78403"/>
            </a:xfrm>
            <a:prstGeom prst="rect">
              <a:avLst/>
            </a:prstGeom>
            <a:solidFill>
              <a:srgbClr val="4682B8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38E887-9E48-DDF3-B097-C536CAF28CAF}"/>
                </a:ext>
              </a:extLst>
            </p:cNvPr>
            <p:cNvSpPr txBox="1"/>
            <p:nvPr/>
          </p:nvSpPr>
          <p:spPr>
            <a:xfrm>
              <a:off x="7973281" y="3651467"/>
              <a:ext cx="1323917" cy="351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70000"/>
                </a:lnSpc>
              </a:pPr>
              <a:r>
                <a:rPr lang="ko-KR" altLang="en-US" sz="800" dirty="0">
                  <a:solidFill>
                    <a:srgbClr val="FD026C"/>
                  </a:solidFill>
                  <a:latin typeface="+mn-ea"/>
                  <a:ea typeface="+mn-ea"/>
                </a:rPr>
                <a:t>에너지 원단위 </a:t>
              </a:r>
              <a:r>
                <a:rPr lang="ko-KR" altLang="en-US" sz="800" dirty="0" err="1">
                  <a:solidFill>
                    <a:srgbClr val="FD026C"/>
                  </a:solidFill>
                  <a:latin typeface="+mn-ea"/>
                  <a:ea typeface="+mn-ea"/>
                </a:rPr>
                <a:t>실제값</a:t>
              </a:r>
              <a:endParaRPr lang="en-US" altLang="ko-KR" sz="800" dirty="0">
                <a:solidFill>
                  <a:srgbClr val="FD026C"/>
                </a:solidFill>
                <a:latin typeface="+mn-ea"/>
                <a:ea typeface="+mn-ea"/>
              </a:endParaRPr>
            </a:p>
            <a:p>
              <a:pPr algn="l">
                <a:lnSpc>
                  <a:spcPct val="70000"/>
                </a:lnSpc>
              </a:pPr>
              <a:endParaRPr lang="en-US" altLang="ko-KR" sz="800" b="0" dirty="0">
                <a:latin typeface="+mn-ea"/>
                <a:ea typeface="+mn-ea"/>
              </a:endParaRPr>
            </a:p>
            <a:p>
              <a:pPr algn="l">
                <a:lnSpc>
                  <a:spcPct val="70000"/>
                </a:lnSpc>
              </a:pPr>
              <a:r>
                <a:rPr lang="ko-KR" altLang="en-US" sz="800" dirty="0">
                  <a:solidFill>
                    <a:srgbClr val="3D7CB4"/>
                  </a:solidFill>
                  <a:latin typeface="+mn-ea"/>
                  <a:ea typeface="+mn-ea"/>
                </a:rPr>
                <a:t>에너지 원단위 </a:t>
              </a:r>
              <a:r>
                <a:rPr lang="ko-KR" altLang="en-US" sz="800" dirty="0" err="1">
                  <a:solidFill>
                    <a:srgbClr val="3D7CB4"/>
                  </a:solidFill>
                  <a:latin typeface="+mn-ea"/>
                  <a:ea typeface="+mn-ea"/>
                </a:rPr>
                <a:t>예측값</a:t>
              </a:r>
              <a:endParaRPr lang="ko-KR" altLang="en-US" sz="800" dirty="0">
                <a:solidFill>
                  <a:srgbClr val="3D7CB4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4C68D40-A5B4-B167-A4A1-A8A0BFC62456}"/>
              </a:ext>
            </a:extLst>
          </p:cNvPr>
          <p:cNvSpPr/>
          <p:nvPr/>
        </p:nvSpPr>
        <p:spPr bwMode="auto">
          <a:xfrm>
            <a:off x="5476981" y="3929226"/>
            <a:ext cx="589238" cy="174365"/>
          </a:xfrm>
          <a:prstGeom prst="rect">
            <a:avLst/>
          </a:prstGeom>
          <a:solidFill>
            <a:srgbClr val="1AA0CA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sz="8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7E9C63-33FE-394B-17EA-523828B6E091}"/>
              </a:ext>
            </a:extLst>
          </p:cNvPr>
          <p:cNvSpPr/>
          <p:nvPr/>
        </p:nvSpPr>
        <p:spPr bwMode="auto">
          <a:xfrm>
            <a:off x="756228" y="5102439"/>
            <a:ext cx="589238" cy="174365"/>
          </a:xfrm>
          <a:prstGeom prst="rect">
            <a:avLst/>
          </a:prstGeom>
          <a:solidFill>
            <a:srgbClr val="1AA0CA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sz="8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914B88-B930-53AB-56AE-B3D07FD03895}"/>
              </a:ext>
            </a:extLst>
          </p:cNvPr>
          <p:cNvSpPr/>
          <p:nvPr/>
        </p:nvSpPr>
        <p:spPr bwMode="auto">
          <a:xfrm>
            <a:off x="1575336" y="3440983"/>
            <a:ext cx="589238" cy="174365"/>
          </a:xfrm>
          <a:prstGeom prst="rect">
            <a:avLst/>
          </a:prstGeom>
          <a:solidFill>
            <a:srgbClr val="1AA0CA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sz="8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3028BD-3232-274D-6AAD-F50149B1DA56}"/>
              </a:ext>
            </a:extLst>
          </p:cNvPr>
          <p:cNvSpPr txBox="1"/>
          <p:nvPr/>
        </p:nvSpPr>
        <p:spPr>
          <a:xfrm>
            <a:off x="5244479" y="5874340"/>
            <a:ext cx="1314428" cy="14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70000"/>
              </a:lnSpc>
            </a:pPr>
            <a:r>
              <a:rPr lang="en-US" altLang="ko-KR" sz="500" dirty="0">
                <a:latin typeface="+mn-ea"/>
                <a:ea typeface="+mn-ea"/>
              </a:rPr>
              <a:t>2025-08-01 00:00:00</a:t>
            </a:r>
            <a:endParaRPr lang="ko-KR" altLang="en-US" sz="500" dirty="0">
              <a:latin typeface="+mn-ea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0D6B18-C16E-8EEC-9B31-F54CDDE67429}"/>
              </a:ext>
            </a:extLst>
          </p:cNvPr>
          <p:cNvSpPr txBox="1"/>
          <p:nvPr/>
        </p:nvSpPr>
        <p:spPr>
          <a:xfrm>
            <a:off x="6513791" y="5874340"/>
            <a:ext cx="1314428" cy="14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70000"/>
              </a:lnSpc>
            </a:pPr>
            <a:r>
              <a:rPr lang="en-US" altLang="ko-KR" sz="500" dirty="0">
                <a:latin typeface="+mn-ea"/>
                <a:ea typeface="+mn-ea"/>
              </a:rPr>
              <a:t>2025-08-03 00:00:00</a:t>
            </a:r>
            <a:endParaRPr lang="ko-KR" altLang="en-US" sz="500" dirty="0"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028514-2B7B-6ECE-98E8-B94151F46CC6}"/>
              </a:ext>
            </a:extLst>
          </p:cNvPr>
          <p:cNvSpPr txBox="1"/>
          <p:nvPr/>
        </p:nvSpPr>
        <p:spPr>
          <a:xfrm>
            <a:off x="7758491" y="5872096"/>
            <a:ext cx="1057192" cy="146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70000"/>
              </a:lnSpc>
            </a:pPr>
            <a:r>
              <a:rPr lang="en-US" altLang="ko-KR" sz="500" dirty="0">
                <a:latin typeface="+mn-ea"/>
                <a:ea typeface="+mn-ea"/>
              </a:rPr>
              <a:t>2025-08-05 00:00:00</a:t>
            </a:r>
            <a:endParaRPr lang="ko-KR" altLang="en-US" sz="500" dirty="0">
              <a:latin typeface="+mn-ea"/>
              <a:ea typeface="+mn-ea"/>
            </a:endParaRP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E5703F8D-1EC0-4FD2-CD0B-BEB36F630D8D}"/>
              </a:ext>
            </a:extLst>
          </p:cNvPr>
          <p:cNvSpPr txBox="1">
            <a:spLocks/>
          </p:cNvSpPr>
          <p:nvPr/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최적 에너지 원단위 지표 및 예측 모델 개발 절차</a:t>
            </a:r>
            <a:endParaRPr kumimoji="0" lang="en-US" altLang="ko-KR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64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FEC44-AE12-2028-4A55-FAE444A31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에너지 원단위 지표 개발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51DBEA-8CF2-4C0F-ABB4-B3B060934B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부하별 공정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설비별 에너지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연료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전력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사용 패턴을 분석하고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부하별 공정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설비별 에너지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연료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전력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현황을 분석하여 부하별 표준 에너지 원단위 지표를 개발함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FF5C07-2B6B-7FA0-CDCA-ADB41352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2.3 </a:t>
            </a:r>
            <a:r>
              <a:rPr lang="ko-KR" altLang="en-US" dirty="0">
                <a:latin typeface="+mn-ea"/>
              </a:rPr>
              <a:t>최적 에너지 지표 및 예측 모델 개발</a:t>
            </a:r>
            <a:r>
              <a:rPr lang="en-US" altLang="ko-KR" dirty="0">
                <a:latin typeface="+mn-ea"/>
              </a:rPr>
              <a:t>(2/3)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7824A17-F8CD-2C74-1E38-BEF1A72A53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시스템 구축 방안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C8DB92E-7D1A-2E28-3837-808C07723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7" y="2364094"/>
            <a:ext cx="1959770" cy="133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45DA228D-E03E-0B2E-B22E-A07DC336E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201" y="2372174"/>
            <a:ext cx="1931349" cy="133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6BAEDD0-074C-22A7-226A-C11C93C86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4" y="3853495"/>
            <a:ext cx="4067175" cy="137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09B23E-E3CF-E393-9D22-E943ADFB888F}"/>
              </a:ext>
            </a:extLst>
          </p:cNvPr>
          <p:cNvSpPr/>
          <p:nvPr/>
        </p:nvSpPr>
        <p:spPr>
          <a:xfrm>
            <a:off x="675877" y="5289285"/>
            <a:ext cx="4057492" cy="6476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부하별 공정</a:t>
            </a:r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설비별 연료</a:t>
            </a:r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전력사용량 상관</a:t>
            </a:r>
            <a:endParaRPr lang="en-US" altLang="ko-KR" sz="1100" b="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관계</a:t>
            </a:r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평행좌표 등을 사용하여 에너지 사용량</a:t>
            </a:r>
            <a:endParaRPr lang="en-US" altLang="ko-KR" sz="1100" b="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 패턴을 분석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DDC0CB-86AF-F016-E0DE-7A4633EAC1F1}"/>
              </a:ext>
            </a:extLst>
          </p:cNvPr>
          <p:cNvSpPr/>
          <p:nvPr/>
        </p:nvSpPr>
        <p:spPr>
          <a:xfrm>
            <a:off x="5185700" y="5289285"/>
            <a:ext cx="4045635" cy="6476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각 공정</a:t>
            </a:r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설비별 부하별 에너지</a:t>
            </a:r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연료</a:t>
            </a:r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전력</a:t>
            </a:r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현황 확인</a:t>
            </a:r>
            <a:endParaRPr lang="en-US" altLang="ko-KR" sz="1100" b="0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각 공정</a:t>
            </a:r>
            <a:r>
              <a:rPr lang="en-US" altLang="ko-KR" sz="1100" b="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b="0" dirty="0">
                <a:solidFill>
                  <a:schemeClr val="tx1"/>
                </a:solidFill>
                <a:latin typeface="+mn-ea"/>
              </a:rPr>
              <a:t>설비별 부하별 표준 원단위 지표 개발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C58989-10F3-A6E1-0623-748E8A993B23}"/>
              </a:ext>
            </a:extLst>
          </p:cNvPr>
          <p:cNvSpPr/>
          <p:nvPr/>
        </p:nvSpPr>
        <p:spPr>
          <a:xfrm>
            <a:off x="5031793" y="1978025"/>
            <a:ext cx="4282100" cy="41054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10">
            <a:extLst>
              <a:ext uri="{FF2B5EF4-FFF2-40B4-BE49-F238E27FC236}">
                <a16:creationId xmlns:a16="http://schemas.microsoft.com/office/drawing/2014/main" id="{843B0842-4687-04CE-D8A0-6356007F989D}"/>
              </a:ext>
            </a:extLst>
          </p:cNvPr>
          <p:cNvSpPr/>
          <p:nvPr/>
        </p:nvSpPr>
        <p:spPr>
          <a:xfrm>
            <a:off x="5146249" y="1854310"/>
            <a:ext cx="3319086" cy="277368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 latinLnBrk="0">
              <a:spcBef>
                <a:spcPts val="300"/>
              </a:spcBef>
            </a:pPr>
            <a:r>
              <a:rPr lang="ko-KR" altLang="en-US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부하별 표준 에너지 원단위 지표 개발</a:t>
            </a:r>
            <a:r>
              <a:rPr lang="en-US" altLang="ko-KR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lang="ko-KR" altLang="en-US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예시</a:t>
            </a:r>
            <a:r>
              <a:rPr lang="en-US" altLang="ko-KR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)</a:t>
            </a:r>
            <a:endParaRPr lang="ko-KR" altLang="en-US" kern="0" spc="-100" dirty="0">
              <a:ln>
                <a:solidFill>
                  <a:srgbClr val="3C3C3C">
                    <a:alpha val="0"/>
                  </a:srgbClr>
                </a:solidFill>
              </a:ln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768559-BA83-072C-1ACC-4DFF804B816D}"/>
              </a:ext>
            </a:extLst>
          </p:cNvPr>
          <p:cNvSpPr txBox="1"/>
          <p:nvPr/>
        </p:nvSpPr>
        <p:spPr>
          <a:xfrm>
            <a:off x="5502348" y="2198197"/>
            <a:ext cx="3600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상관관계 차트 </a:t>
            </a:r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: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 부하</a:t>
            </a:r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(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제품생산량</a:t>
            </a:r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) vs. 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연료사용량</a:t>
            </a:r>
            <a:endParaRPr lang="en-US" altLang="ko-KR" sz="1000" b="0" dirty="0">
              <a:solidFill>
                <a:srgbClr val="1F497D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y = 3.55 x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+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96.74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(r=0.79)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(p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=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solidFill>
                  <a:srgbClr val="1F497D"/>
                </a:solidFill>
                <a:latin typeface="+mn-ea"/>
                <a:ea typeface="+mn-ea"/>
              </a:rPr>
              <a:t>0.00)</a:t>
            </a:r>
          </a:p>
          <a:p>
            <a:pPr algn="l"/>
            <a:r>
              <a:rPr lang="ko-KR" altLang="en-US" sz="1000" b="0" dirty="0" err="1">
                <a:solidFill>
                  <a:srgbClr val="1F497D"/>
                </a:solidFill>
                <a:latin typeface="+mn-ea"/>
                <a:ea typeface="+mn-ea"/>
              </a:rPr>
              <a:t>회귀식</a:t>
            </a:r>
            <a:r>
              <a:rPr lang="ko-KR" altLang="en-US" sz="1000" b="0" dirty="0">
                <a:solidFill>
                  <a:srgbClr val="1F497D"/>
                </a:solidFill>
                <a:latin typeface="+mn-ea"/>
                <a:ea typeface="+mn-ea"/>
              </a:rPr>
              <a:t> 기반 원단위 지표 개발 활용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56F43B-229F-A8BF-6465-7DFBEDF9D388}"/>
              </a:ext>
            </a:extLst>
          </p:cNvPr>
          <p:cNvSpPr/>
          <p:nvPr/>
        </p:nvSpPr>
        <p:spPr bwMode="auto">
          <a:xfrm>
            <a:off x="5185700" y="2131678"/>
            <a:ext cx="4045635" cy="694256"/>
          </a:xfrm>
          <a:prstGeom prst="rect">
            <a:avLst/>
          </a:prstGeom>
          <a:noFill/>
          <a:ln>
            <a:solidFill>
              <a:srgbClr val="1F497D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2D7323-EA57-AD4E-4C16-4086BF5AC3D8}"/>
              </a:ext>
            </a:extLst>
          </p:cNvPr>
          <p:cNvGrpSpPr/>
          <p:nvPr/>
        </p:nvGrpSpPr>
        <p:grpSpPr>
          <a:xfrm>
            <a:off x="5185700" y="2940023"/>
            <a:ext cx="4261682" cy="2322747"/>
            <a:chOff x="5185700" y="2940023"/>
            <a:chExt cx="4261682" cy="23227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3B8D1D-8A39-63AA-7EC3-851F028B2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23" t="19767" r="39020" b="4651"/>
            <a:stretch>
              <a:fillRect/>
            </a:stretch>
          </p:blipFill>
          <p:spPr>
            <a:xfrm>
              <a:off x="5185700" y="2940023"/>
              <a:ext cx="4057311" cy="232274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57D890-C2BC-9BA4-D0A6-A85C9F1A30C9}"/>
                </a:ext>
              </a:extLst>
            </p:cNvPr>
            <p:cNvSpPr txBox="1"/>
            <p:nvPr/>
          </p:nvSpPr>
          <p:spPr>
            <a:xfrm>
              <a:off x="8955753" y="4792895"/>
              <a:ext cx="4916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0" dirty="0">
                  <a:latin typeface="+mn-ea"/>
                  <a:ea typeface="+mn-ea"/>
                </a:rPr>
                <a:t>(</a:t>
              </a:r>
              <a:r>
                <a:rPr lang="ko-KR" altLang="en-US" sz="800" b="0" dirty="0" err="1">
                  <a:latin typeface="+mn-ea"/>
                  <a:ea typeface="+mn-ea"/>
                </a:rPr>
                <a:t>만톤</a:t>
              </a:r>
              <a:r>
                <a:rPr lang="en-US" altLang="ko-KR" sz="800" b="0" dirty="0">
                  <a:latin typeface="+mn-ea"/>
                  <a:ea typeface="+mn-ea"/>
                </a:rPr>
                <a:t>)</a:t>
              </a:r>
              <a:endParaRPr lang="ko-KR" altLang="en-US" sz="800" b="0" dirty="0">
                <a:latin typeface="+mn-ea"/>
                <a:ea typeface="+mn-ea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271FBA-4EE1-0966-12D5-125872CFA0B8}"/>
              </a:ext>
            </a:extLst>
          </p:cNvPr>
          <p:cNvSpPr/>
          <p:nvPr/>
        </p:nvSpPr>
        <p:spPr>
          <a:xfrm>
            <a:off x="532388" y="1966072"/>
            <a:ext cx="4282100" cy="411737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직사각형 10">
            <a:extLst>
              <a:ext uri="{FF2B5EF4-FFF2-40B4-BE49-F238E27FC236}">
                <a16:creationId xmlns:a16="http://schemas.microsoft.com/office/drawing/2014/main" id="{F6DBE483-6B1E-9039-54D3-F929EBF5D102}"/>
              </a:ext>
            </a:extLst>
          </p:cNvPr>
          <p:cNvSpPr/>
          <p:nvPr/>
        </p:nvSpPr>
        <p:spPr>
          <a:xfrm>
            <a:off x="666035" y="1848096"/>
            <a:ext cx="2452228" cy="277368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 latinLnBrk="0">
              <a:spcBef>
                <a:spcPts val="300"/>
              </a:spcBef>
            </a:pPr>
            <a:r>
              <a:rPr lang="ko-KR" altLang="en-US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에너지 사용량 패턴 분석</a:t>
            </a:r>
            <a:r>
              <a:rPr lang="en-US" altLang="ko-KR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lang="ko-KR" altLang="en-US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예시</a:t>
            </a:r>
            <a:r>
              <a:rPr lang="en-US" altLang="ko-KR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)</a:t>
            </a:r>
            <a:endParaRPr lang="ko-KR" altLang="en-US" b="1" kern="0" spc="-100" dirty="0">
              <a:ln>
                <a:solidFill>
                  <a:srgbClr val="3C3C3C">
                    <a:alpha val="0"/>
                  </a:srgbClr>
                </a:solidFill>
              </a:ln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042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B1919D2-9649-FEFF-1A22-403B5C44E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88" y="3760936"/>
            <a:ext cx="4544462" cy="265574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727D2A-5141-7D36-F1A4-659AB7DE3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공정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설비별 에너지 원단위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B701C5-1A69-0837-8525-FA4BB6A8E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부하별 공정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설비별 에너지 원단위 예측 모델을 개발하고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생산계획을 반영한 실시간 최적 에너지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연료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전력량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원단위를 예측함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1C780A9-FA65-AD8B-6692-3F03E6E9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2.3 </a:t>
            </a:r>
            <a:r>
              <a:rPr lang="ko-KR" altLang="en-US" dirty="0">
                <a:latin typeface="+mn-ea"/>
              </a:rPr>
              <a:t>최적 에너지 지표 및 예측 모델 개발</a:t>
            </a:r>
            <a:r>
              <a:rPr lang="en-US" altLang="ko-KR" dirty="0">
                <a:latin typeface="+mn-ea"/>
              </a:rPr>
              <a:t>(3/3)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285F-24D3-363A-8051-998A4FA4E2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시스템 구축 방안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41B0671-5A81-ECC1-F7A1-2D1066F43ED7}"/>
              </a:ext>
            </a:extLst>
          </p:cNvPr>
          <p:cNvSpPr/>
          <p:nvPr/>
        </p:nvSpPr>
        <p:spPr bwMode="auto">
          <a:xfrm>
            <a:off x="381000" y="1633095"/>
            <a:ext cx="9251950" cy="12972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C390E1BF-69CB-2B2C-CC1C-6F62C5599EE3}"/>
              </a:ext>
            </a:extLst>
          </p:cNvPr>
          <p:cNvGrpSpPr/>
          <p:nvPr/>
        </p:nvGrpSpPr>
        <p:grpSpPr>
          <a:xfrm>
            <a:off x="600075" y="2048800"/>
            <a:ext cx="8839200" cy="751229"/>
            <a:chOff x="689039" y="3999378"/>
            <a:chExt cx="9065680" cy="792087"/>
          </a:xfrm>
        </p:grpSpPr>
        <p:sp>
          <p:nvSpPr>
            <p:cNvPr id="208" name="화살표: 오른쪽 207">
              <a:extLst>
                <a:ext uri="{FF2B5EF4-FFF2-40B4-BE49-F238E27FC236}">
                  <a16:creationId xmlns:a16="http://schemas.microsoft.com/office/drawing/2014/main" id="{8AA1A3F7-A2AD-309F-0242-42B04181F290}"/>
                </a:ext>
              </a:extLst>
            </p:cNvPr>
            <p:cNvSpPr/>
            <p:nvPr/>
          </p:nvSpPr>
          <p:spPr bwMode="auto">
            <a:xfrm>
              <a:off x="4216384" y="4286686"/>
              <a:ext cx="2742993" cy="274577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9" name="AutoShape 10">
              <a:extLst>
                <a:ext uri="{FF2B5EF4-FFF2-40B4-BE49-F238E27FC236}">
                  <a16:creationId xmlns:a16="http://schemas.microsoft.com/office/drawing/2014/main" id="{3111581D-3F56-C65D-7136-603D16B6D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6846" y="4246325"/>
              <a:ext cx="2557873" cy="545140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headEnd/>
              <a:tailEnd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6800" rIns="90000" bIns="46800" anchor="ctr"/>
            <a:lstStyle/>
            <a:p>
              <a:pPr algn="l"/>
              <a:r>
                <a:rPr lang="ko-KR" altLang="en-US" sz="1100" b="0" dirty="0">
                  <a:latin typeface="+mn-ea"/>
                </a:rPr>
                <a:t>공정</a:t>
              </a:r>
              <a:r>
                <a:rPr lang="en-US" altLang="ko-KR" sz="1100" b="0" dirty="0">
                  <a:latin typeface="+mn-ea"/>
                </a:rPr>
                <a:t>/</a:t>
              </a:r>
              <a:r>
                <a:rPr lang="ko-KR" altLang="en-US" sz="1100" b="0" dirty="0">
                  <a:latin typeface="+mn-ea"/>
                </a:rPr>
                <a:t>설비별</a:t>
              </a:r>
              <a:endParaRPr lang="en-US" altLang="ko-KR" sz="1100" b="0" dirty="0">
                <a:latin typeface="+mn-ea"/>
              </a:endParaRPr>
            </a:p>
            <a:p>
              <a:pPr marL="171450" indent="-171450" algn="l">
                <a:buFontTx/>
                <a:buChar char="-"/>
              </a:pPr>
              <a:r>
                <a:rPr lang="ko-KR" altLang="en-US" sz="1100" b="0" dirty="0">
                  <a:solidFill>
                    <a:schemeClr val="tx1"/>
                  </a:solidFill>
                  <a:latin typeface="+mn-ea"/>
                </a:rPr>
                <a:t>생산계획이 반영된 </a:t>
              </a:r>
              <a:br>
                <a:rPr lang="en-US" altLang="ko-KR" sz="1100" b="0" dirty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b="0" dirty="0">
                  <a:solidFill>
                    <a:schemeClr val="tx1"/>
                  </a:solidFill>
                  <a:latin typeface="+mn-ea"/>
                </a:rPr>
                <a:t>최적 원단위 실시간 예측</a:t>
              </a:r>
              <a:endParaRPr lang="en-US" altLang="ko-KR" sz="1100" b="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0" name="AutoShape 10">
              <a:extLst>
                <a:ext uri="{FF2B5EF4-FFF2-40B4-BE49-F238E27FC236}">
                  <a16:creationId xmlns:a16="http://schemas.microsoft.com/office/drawing/2014/main" id="{0A0C4994-033C-6CE0-A1C2-E208178D1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280" y="3999378"/>
              <a:ext cx="2288078" cy="792087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headEnd/>
              <a:tailEnd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0000" tIns="46800" rIns="90000" bIns="46800" anchor="ctr"/>
            <a:lstStyle/>
            <a:p>
              <a:pPr algn="l"/>
              <a:r>
                <a:rPr lang="ko-KR" altLang="en-US" sz="1100" b="0" dirty="0">
                  <a:latin typeface="+mn-ea"/>
                </a:rPr>
                <a:t>에너지 사용 이력 데이터</a:t>
              </a:r>
              <a:endParaRPr lang="en-US" altLang="ko-KR" sz="1100" b="0" dirty="0">
                <a:latin typeface="+mn-ea"/>
              </a:endParaRPr>
            </a:p>
            <a:p>
              <a:pPr marL="171450" indent="-171450" algn="l">
                <a:buFontTx/>
                <a:buChar char="-"/>
              </a:pPr>
              <a:r>
                <a:rPr lang="ko-KR" altLang="en-US" sz="1100" b="0" dirty="0">
                  <a:latin typeface="+mn-ea"/>
                </a:rPr>
                <a:t>제품 생산량 </a:t>
              </a:r>
              <a:r>
                <a:rPr lang="en-US" altLang="ko-KR" sz="1100" b="0" dirty="0">
                  <a:latin typeface="+mn-ea"/>
                </a:rPr>
                <a:t>vs. </a:t>
              </a:r>
              <a:r>
                <a:rPr lang="ko-KR" altLang="en-US" sz="1100" b="0" dirty="0" err="1">
                  <a:latin typeface="+mn-ea"/>
                </a:rPr>
                <a:t>부하량</a:t>
              </a:r>
              <a:endParaRPr lang="en-US" altLang="ko-KR" sz="1100" b="0" dirty="0">
                <a:latin typeface="+mn-ea"/>
              </a:endParaRPr>
            </a:p>
            <a:p>
              <a:pPr marL="171450" indent="-171450" algn="l">
                <a:buFontTx/>
                <a:buChar char="-"/>
              </a:pPr>
              <a:r>
                <a:rPr lang="ko-KR" altLang="en-US" sz="1100" b="0" dirty="0">
                  <a:latin typeface="+mn-ea"/>
                </a:rPr>
                <a:t>운전 </a:t>
              </a:r>
              <a:r>
                <a:rPr lang="en-US" altLang="ko-KR" sz="1100" b="0" dirty="0">
                  <a:latin typeface="+mn-ea"/>
                </a:rPr>
                <a:t>: </a:t>
              </a:r>
              <a:r>
                <a:rPr lang="ko-KR" altLang="en-US" sz="1100" b="0" dirty="0">
                  <a:latin typeface="+mn-ea"/>
                </a:rPr>
                <a:t>연료</a:t>
              </a:r>
              <a:r>
                <a:rPr lang="en-US" altLang="ko-KR" sz="1100" b="0" dirty="0">
                  <a:latin typeface="+mn-ea"/>
                </a:rPr>
                <a:t>/</a:t>
              </a:r>
              <a:r>
                <a:rPr lang="ko-KR" altLang="en-US" sz="1100" b="0" dirty="0">
                  <a:latin typeface="+mn-ea"/>
                </a:rPr>
                <a:t>전력 사용량</a:t>
              </a:r>
              <a:endParaRPr lang="en-US" altLang="ko-KR" sz="1100" b="0" dirty="0">
                <a:latin typeface="+mn-ea"/>
              </a:endParaRPr>
            </a:p>
            <a:p>
              <a:pPr algn="l"/>
              <a:r>
                <a:rPr lang="en-US" altLang="ko-KR" sz="1100" b="0" dirty="0">
                  <a:latin typeface="+mn-ea"/>
                </a:rPr>
                <a:t>   </a:t>
              </a:r>
              <a:r>
                <a:rPr lang="ko-KR" altLang="en-US" sz="1100" b="0" dirty="0">
                  <a:latin typeface="+mn-ea"/>
                </a:rPr>
                <a:t>소비량</a:t>
              </a:r>
              <a:r>
                <a:rPr lang="en-US" altLang="ko-KR" sz="1100" b="0" dirty="0">
                  <a:latin typeface="+mn-ea"/>
                </a:rPr>
                <a:t>, </a:t>
              </a:r>
              <a:r>
                <a:rPr lang="ko-KR" altLang="en-US" sz="1100" b="0" dirty="0">
                  <a:latin typeface="+mn-ea"/>
                </a:rPr>
                <a:t>연료 조건</a:t>
              </a:r>
              <a:r>
                <a:rPr lang="en-US" altLang="ko-KR" sz="1100" b="0" dirty="0">
                  <a:latin typeface="+mn-ea"/>
                </a:rPr>
                <a:t>(</a:t>
              </a:r>
              <a:r>
                <a:rPr lang="ko-KR" altLang="en-US" sz="1100" b="0" dirty="0">
                  <a:latin typeface="+mn-ea"/>
                </a:rPr>
                <a:t>열량 등</a:t>
              </a:r>
              <a:r>
                <a:rPr lang="en-US" altLang="ko-KR" sz="1100" b="0" dirty="0">
                  <a:latin typeface="+mn-ea"/>
                </a:rPr>
                <a:t>)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581F3FE-88BA-C386-695D-F6B84C0C35AB}"/>
                </a:ext>
              </a:extLst>
            </p:cNvPr>
            <p:cNvSpPr/>
            <p:nvPr/>
          </p:nvSpPr>
          <p:spPr bwMode="auto">
            <a:xfrm>
              <a:off x="689039" y="4118146"/>
              <a:ext cx="1005719" cy="594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단위 </a:t>
              </a:r>
              <a:endParaRPr lang="en-US" altLang="ko-KR" dirty="0">
                <a:solidFill>
                  <a:schemeClr val="tx1"/>
                </a:solidFill>
                <a:latin typeface="+mn-ea"/>
              </a:endParaRPr>
            </a:p>
            <a:p>
              <a:pPr algn="ctr" defTabSz="911896"/>
              <a:r>
                <a:rPr lang="ko-KR" altLang="en-US" dirty="0">
                  <a:solidFill>
                    <a:schemeClr val="tx1"/>
                  </a:solidFill>
                  <a:latin typeface="+mn-ea"/>
                </a:rPr>
                <a:t>설비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697BBF7-13ED-DED1-983C-5E01D308A737}"/>
                </a:ext>
              </a:extLst>
            </p:cNvPr>
            <p:cNvSpPr txBox="1"/>
            <p:nvPr/>
          </p:nvSpPr>
          <p:spPr>
            <a:xfrm>
              <a:off x="4447724" y="4152033"/>
              <a:ext cx="2288077" cy="486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  <a:ea typeface="+mn-ea"/>
                </a:rPr>
                <a:t>공정</a:t>
              </a:r>
              <a:r>
                <a:rPr lang="en-US" altLang="ko-KR" sz="1200" dirty="0">
                  <a:latin typeface="+mn-ea"/>
                  <a:ea typeface="+mn-ea"/>
                </a:rPr>
                <a:t>/</a:t>
              </a:r>
              <a:r>
                <a:rPr lang="ko-KR" altLang="en-US" sz="1200" dirty="0">
                  <a:latin typeface="+mn-ea"/>
                  <a:ea typeface="+mn-ea"/>
                </a:rPr>
                <a:t>설비별</a:t>
              </a:r>
              <a:endParaRPr lang="en-US" altLang="ko-KR" sz="1200" dirty="0">
                <a:latin typeface="+mn-ea"/>
                <a:ea typeface="+mn-ea"/>
              </a:endParaRPr>
            </a:p>
            <a:p>
              <a:pPr algn="ctr"/>
              <a:r>
                <a:rPr lang="ko-KR" altLang="en-US" sz="1200" dirty="0">
                  <a:latin typeface="+mn-ea"/>
                  <a:ea typeface="+mn-ea"/>
                </a:rPr>
                <a:t>에너지 원단위</a:t>
              </a:r>
              <a:r>
                <a:rPr lang="en-US" altLang="ko-KR" sz="1200" dirty="0">
                  <a:latin typeface="+mn-ea"/>
                  <a:ea typeface="+mn-ea"/>
                </a:rPr>
                <a:t> </a:t>
              </a:r>
              <a:r>
                <a:rPr lang="ko-KR" altLang="en-US" sz="1200" dirty="0">
                  <a:latin typeface="+mn-ea"/>
                  <a:ea typeface="+mn-ea"/>
                </a:rPr>
                <a:t>예측 모델 개발</a:t>
              </a:r>
            </a:p>
          </p:txBody>
        </p:sp>
      </p:grpSp>
      <p:sp>
        <p:nvSpPr>
          <p:cNvPr id="216" name="직사각형 10">
            <a:extLst>
              <a:ext uri="{FF2B5EF4-FFF2-40B4-BE49-F238E27FC236}">
                <a16:creationId xmlns:a16="http://schemas.microsoft.com/office/drawing/2014/main" id="{C77A066D-1F02-BE98-86CD-D9E8467726F0}"/>
              </a:ext>
            </a:extLst>
          </p:cNvPr>
          <p:cNvSpPr/>
          <p:nvPr/>
        </p:nvSpPr>
        <p:spPr>
          <a:xfrm>
            <a:off x="733905" y="1624401"/>
            <a:ext cx="2679146" cy="34585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 latinLnBrk="0">
              <a:spcBef>
                <a:spcPts val="300"/>
              </a:spcBef>
            </a:pPr>
            <a:r>
              <a:rPr lang="ko-KR" altLang="en-US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공정</a:t>
            </a:r>
            <a:r>
              <a:rPr lang="en-US" altLang="ko-KR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ko-KR" altLang="en-US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n-ea"/>
                <a:ea typeface="+mn-ea"/>
              </a:rPr>
              <a:t>설비별 에너지 원단위 예측</a:t>
            </a:r>
          </a:p>
        </p:txBody>
      </p:sp>
      <p:sp>
        <p:nvSpPr>
          <p:cNvPr id="224" name="화살표: 오른쪽 223">
            <a:extLst>
              <a:ext uri="{FF2B5EF4-FFF2-40B4-BE49-F238E27FC236}">
                <a16:creationId xmlns:a16="http://schemas.microsoft.com/office/drawing/2014/main" id="{B4B59269-E86A-386D-1CB5-586C4F2EF1EE}"/>
              </a:ext>
            </a:extLst>
          </p:cNvPr>
          <p:cNvSpPr/>
          <p:nvPr/>
        </p:nvSpPr>
        <p:spPr bwMode="auto">
          <a:xfrm rot="16200000">
            <a:off x="2305767" y="2451548"/>
            <a:ext cx="590070" cy="17945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0760D47-3F84-82FB-F164-FF64710F2F27}"/>
              </a:ext>
            </a:extLst>
          </p:cNvPr>
          <p:cNvSpPr txBox="1"/>
          <p:nvPr/>
        </p:nvSpPr>
        <p:spPr>
          <a:xfrm>
            <a:off x="1291874" y="3296227"/>
            <a:ext cx="261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kern="0" dirty="0">
                <a:solidFill>
                  <a:prstClr val="black"/>
                </a:solidFill>
                <a:latin typeface="+mn-ea"/>
                <a:ea typeface="+mn-ea"/>
              </a:rPr>
              <a:t>ECMiner™</a:t>
            </a:r>
            <a:r>
              <a:rPr lang="ko-KR" altLang="en-US" kern="0" dirty="0">
                <a:solidFill>
                  <a:prstClr val="black"/>
                </a:solidFill>
                <a:latin typeface="+mn-ea"/>
                <a:ea typeface="+mn-ea"/>
              </a:rPr>
              <a:t>로 데이터 분석</a:t>
            </a:r>
            <a:endParaRPr kumimoji="1" lang="ko-KR" altLang="en-US" b="1" kern="0" dirty="0">
              <a:solidFill>
                <a:prstClr val="black"/>
              </a:solidFill>
              <a:latin typeface="+mn-ea"/>
              <a:ea typeface="+mn-ea"/>
              <a:sym typeface="Wingdings" pitchFamily="2" charset="2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989EC4A-FFEA-D2F8-87C3-379A7E8DF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60935"/>
            <a:ext cx="4436513" cy="266214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163435B-8B49-957B-220D-0717F699DF55}"/>
              </a:ext>
            </a:extLst>
          </p:cNvPr>
          <p:cNvSpPr/>
          <p:nvPr/>
        </p:nvSpPr>
        <p:spPr bwMode="auto">
          <a:xfrm rot="5400000">
            <a:off x="8203147" y="1978551"/>
            <a:ext cx="277000" cy="2604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26185-00E7-795D-BEB6-8B025E61E2BF}"/>
              </a:ext>
            </a:extLst>
          </p:cNvPr>
          <p:cNvSpPr txBox="1"/>
          <p:nvPr/>
        </p:nvSpPr>
        <p:spPr>
          <a:xfrm>
            <a:off x="7270878" y="1680605"/>
            <a:ext cx="19668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0" dirty="0">
                <a:latin typeface="+mn-ea"/>
                <a:ea typeface="+mn-ea"/>
              </a:rPr>
              <a:t>공정</a:t>
            </a:r>
            <a:r>
              <a:rPr lang="en-US" altLang="ko-KR" sz="1200" b="0" dirty="0">
                <a:latin typeface="+mn-ea"/>
                <a:ea typeface="+mn-ea"/>
              </a:rPr>
              <a:t>/</a:t>
            </a:r>
            <a:r>
              <a:rPr lang="ko-KR" altLang="en-US" sz="1200" b="0" dirty="0">
                <a:latin typeface="+mn-ea"/>
                <a:ea typeface="+mn-ea"/>
              </a:rPr>
              <a:t>설비별 생산계획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E6FC442-B620-8DD6-FB44-2448111533B5}"/>
              </a:ext>
            </a:extLst>
          </p:cNvPr>
          <p:cNvSpPr/>
          <p:nvPr/>
        </p:nvSpPr>
        <p:spPr bwMode="auto">
          <a:xfrm rot="5400000">
            <a:off x="7402995" y="2451547"/>
            <a:ext cx="590070" cy="17945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0B68B-7984-FD4D-31F2-F552BD203FF1}"/>
              </a:ext>
            </a:extLst>
          </p:cNvPr>
          <p:cNvSpPr txBox="1"/>
          <p:nvPr/>
        </p:nvSpPr>
        <p:spPr>
          <a:xfrm>
            <a:off x="5960647" y="3326299"/>
            <a:ext cx="3405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kern="0" dirty="0" err="1">
                <a:solidFill>
                  <a:prstClr val="black"/>
                </a:solidFill>
                <a:latin typeface="+mn-ea"/>
                <a:ea typeface="+mn-ea"/>
              </a:rPr>
              <a:t>ECMinerIMS</a:t>
            </a:r>
            <a:r>
              <a:rPr lang="en-US" altLang="ko-KR" kern="0" dirty="0">
                <a:solidFill>
                  <a:prstClr val="black"/>
                </a:solidFill>
                <a:latin typeface="+mn-ea"/>
                <a:ea typeface="+mn-ea"/>
              </a:rPr>
              <a:t>™</a:t>
            </a:r>
            <a:r>
              <a:rPr lang="ko-KR" altLang="en-US" kern="0" dirty="0">
                <a:solidFill>
                  <a:prstClr val="black"/>
                </a:solidFill>
                <a:latin typeface="+mn-ea"/>
                <a:ea typeface="+mn-ea"/>
              </a:rPr>
              <a:t> 실시간 예측</a:t>
            </a:r>
            <a:r>
              <a:rPr lang="en-US" altLang="ko-KR" kern="0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lang="ko-KR" altLang="en-US" kern="0" dirty="0">
                <a:solidFill>
                  <a:prstClr val="black"/>
                </a:solidFill>
                <a:latin typeface="+mn-ea"/>
                <a:ea typeface="+mn-ea"/>
              </a:rPr>
              <a:t>모니터링</a:t>
            </a:r>
            <a:endParaRPr kumimoji="1" lang="ko-KR" altLang="en-US" b="1" kern="0" dirty="0">
              <a:solidFill>
                <a:prstClr val="black"/>
              </a:solidFill>
              <a:latin typeface="+mn-ea"/>
              <a:ea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4988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51DBEA-8CF2-4C0F-ABB4-B3B060934B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부하별 공정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설비별 부생가스 생산 및 소비 현황을 분석하여 모니터링 모델을 개발하고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수리계획 및 부생가스 방산 특수 상황을 고려한 부생가스 최적 공급 </a:t>
            </a:r>
            <a:r>
              <a:rPr lang="ko-KR" altLang="en-US" dirty="0" err="1">
                <a:latin typeface="+mn-ea"/>
              </a:rPr>
              <a:t>가이던스를</a:t>
            </a:r>
            <a:r>
              <a:rPr lang="ko-KR" altLang="en-US" dirty="0">
                <a:latin typeface="+mn-ea"/>
              </a:rPr>
              <a:t> 제공함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FF5C07-2B6B-7FA0-CDCA-ADB41352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2.4 </a:t>
            </a:r>
            <a:r>
              <a:rPr lang="ko-KR" altLang="en-US" dirty="0">
                <a:latin typeface="+mn-ea"/>
                <a:ea typeface="+mn-ea"/>
              </a:rPr>
              <a:t>부생가스 최적 공급 </a:t>
            </a:r>
            <a:r>
              <a:rPr lang="ko-KR" altLang="en-US" dirty="0" err="1">
                <a:latin typeface="+mn-ea"/>
                <a:ea typeface="+mn-ea"/>
              </a:rPr>
              <a:t>가이던스</a:t>
            </a:r>
            <a:r>
              <a:rPr lang="ko-KR" altLang="en-US" dirty="0">
                <a:latin typeface="+mn-ea"/>
                <a:ea typeface="+mn-ea"/>
              </a:rPr>
              <a:t> 개발</a:t>
            </a:r>
          </a:p>
        </p:txBody>
      </p:sp>
      <p:sp>
        <p:nvSpPr>
          <p:cNvPr id="315" name="텍스트 개체 틀 314">
            <a:extLst>
              <a:ext uri="{FF2B5EF4-FFF2-40B4-BE49-F238E27FC236}">
                <a16:creationId xmlns:a16="http://schemas.microsoft.com/office/drawing/2014/main" id="{BF0DEBD3-EFA9-9236-A269-976E96A83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시스템 구축 방안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2B2D59B-2A34-0725-CCE5-CD22AC8DE943}"/>
              </a:ext>
            </a:extLst>
          </p:cNvPr>
          <p:cNvGrpSpPr/>
          <p:nvPr/>
        </p:nvGrpSpPr>
        <p:grpSpPr>
          <a:xfrm>
            <a:off x="397564" y="2279373"/>
            <a:ext cx="9066046" cy="3089671"/>
            <a:chOff x="181252" y="2613863"/>
            <a:chExt cx="9285448" cy="325182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49813AE-B862-1DB1-5F56-ABF7FB1D71A0}"/>
                </a:ext>
              </a:extLst>
            </p:cNvPr>
            <p:cNvSpPr/>
            <p:nvPr/>
          </p:nvSpPr>
          <p:spPr bwMode="auto">
            <a:xfrm>
              <a:off x="4208645" y="4382693"/>
              <a:ext cx="5258055" cy="1482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A2355C-B0AA-0B7C-C08A-5CC2A3165849}"/>
                </a:ext>
              </a:extLst>
            </p:cNvPr>
            <p:cNvSpPr/>
            <p:nvPr/>
          </p:nvSpPr>
          <p:spPr bwMode="auto">
            <a:xfrm>
              <a:off x="4208646" y="2613863"/>
              <a:ext cx="5258054" cy="1227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60" name="Rectangle 14">
              <a:extLst>
                <a:ext uri="{FF2B5EF4-FFF2-40B4-BE49-F238E27FC236}">
                  <a16:creationId xmlns:a16="http://schemas.microsoft.com/office/drawing/2014/main" id="{3E4EF918-123F-8572-A68B-1EECE726262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blackWhite">
            <a:xfrm>
              <a:off x="181252" y="3400913"/>
              <a:ext cx="1549160" cy="1405583"/>
            </a:xfrm>
            <a:prstGeom prst="rect">
              <a:avLst/>
            </a:prstGeom>
            <a:solidFill>
              <a:srgbClr val="37609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3810" tIns="0" rIns="3810" bIns="0" anchor="ctr"/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solidFill>
                    <a:schemeClr val="bg1"/>
                  </a:solidFill>
                  <a:latin typeface="+mn-ea"/>
                  <a:ea typeface="+mn-ea"/>
                </a:rPr>
                <a:t>부생가스 </a:t>
              </a:r>
              <a:endParaRPr lang="en-US" altLang="ko-KR" sz="140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 eaLnBrk="1" hangingPunct="1"/>
              <a:r>
                <a:rPr lang="ko-KR" altLang="en-US" sz="1400" dirty="0">
                  <a:solidFill>
                    <a:schemeClr val="bg1"/>
                  </a:solidFill>
                  <a:latin typeface="+mn-ea"/>
                  <a:ea typeface="+mn-ea"/>
                </a:rPr>
                <a:t>최적 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공급 </a:t>
              </a:r>
              <a:endParaRPr lang="en-US" altLang="ko-KR" sz="1400" b="1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 eaLnBrk="1" hangingPunct="1"/>
              <a:r>
                <a:rPr lang="ko-KR" altLang="en-US" sz="1400" b="1" dirty="0" err="1">
                  <a:solidFill>
                    <a:schemeClr val="bg1"/>
                  </a:solidFill>
                  <a:latin typeface="+mn-ea"/>
                  <a:ea typeface="+mn-ea"/>
                </a:rPr>
                <a:t>가이던스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 개발</a:t>
              </a:r>
              <a:endParaRPr lang="en-US" altLang="ko-KR" sz="14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63" name="Rectangle 18">
              <a:extLst>
                <a:ext uri="{FF2B5EF4-FFF2-40B4-BE49-F238E27FC236}">
                  <a16:creationId xmlns:a16="http://schemas.microsoft.com/office/drawing/2014/main" id="{ECFA349B-5BF3-1FBF-5159-12C99522C9B3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blackWhite">
            <a:xfrm>
              <a:off x="2123486" y="2852624"/>
              <a:ext cx="1680642" cy="8377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+mn-ea"/>
                  <a:ea typeface="+mn-ea"/>
                </a:rPr>
                <a:t>부생가스 </a:t>
              </a:r>
              <a:r>
                <a:rPr lang="ko-KR" altLang="en-US" sz="1400" dirty="0" err="1">
                  <a:latin typeface="+mn-ea"/>
                  <a:ea typeface="+mn-ea"/>
                </a:rPr>
                <a:t>수배급</a:t>
              </a:r>
              <a:r>
                <a:rPr lang="ko-KR" altLang="en-US" sz="1400" dirty="0">
                  <a:latin typeface="+mn-ea"/>
                  <a:ea typeface="+mn-ea"/>
                </a:rPr>
                <a:t> 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algn="ctr" eaLnBrk="1" hangingPunct="1"/>
              <a:r>
                <a:rPr lang="ko-KR" altLang="en-US" sz="1400" dirty="0">
                  <a:latin typeface="+mn-ea"/>
                  <a:ea typeface="+mn-ea"/>
                </a:rPr>
                <a:t>현황 분석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id="{D9DA1024-63F2-73F9-2DE9-A299338209E6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blackWhite">
            <a:xfrm>
              <a:off x="2114059" y="4661496"/>
              <a:ext cx="1690069" cy="82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+mn-ea"/>
                  <a:ea typeface="+mn-ea"/>
                </a:rPr>
                <a:t>부생가스 방산 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algn="ctr" eaLnBrk="1" hangingPunct="1"/>
              <a:r>
                <a:rPr lang="ko-KR" altLang="en-US" sz="1400" dirty="0">
                  <a:latin typeface="+mn-ea"/>
                  <a:ea typeface="+mn-ea"/>
                </a:rPr>
                <a:t>최소화를 위한 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algn="ctr" eaLnBrk="1" hangingPunct="1"/>
              <a:r>
                <a:rPr lang="ko-KR" altLang="en-US" sz="1400" dirty="0">
                  <a:latin typeface="+mn-ea"/>
                  <a:ea typeface="+mn-ea"/>
                </a:rPr>
                <a:t>최적 공급 </a:t>
              </a:r>
              <a:r>
                <a:rPr lang="ko-KR" altLang="en-US" sz="1400" dirty="0" err="1">
                  <a:latin typeface="+mn-ea"/>
                  <a:ea typeface="+mn-ea"/>
                </a:rPr>
                <a:t>가이던스</a:t>
              </a:r>
              <a:endParaRPr lang="en-US" altLang="ko-KR" sz="1400" b="1" dirty="0">
                <a:latin typeface="+mn-ea"/>
                <a:ea typeface="+mn-ea"/>
              </a:endParaRPr>
            </a:p>
          </p:txBody>
        </p:sp>
        <p:sp>
          <p:nvSpPr>
            <p:cNvPr id="94" name="Rectangle 15">
              <a:extLst>
                <a:ext uri="{FF2B5EF4-FFF2-40B4-BE49-F238E27FC236}">
                  <a16:creationId xmlns:a16="http://schemas.microsoft.com/office/drawing/2014/main" id="{7D80422C-2418-EA41-6D07-2C4E84827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132" y="4560987"/>
              <a:ext cx="5070708" cy="1128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810" tIns="0" rIns="3810" bIns="0">
              <a:spAutoFit/>
            </a:bodyPr>
            <a:lstStyle>
              <a:lvl1pPr marL="342900" indent="-342900"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1" eaLnBrk="1" hangingPunct="1">
                <a:lnSpc>
                  <a:spcPct val="150000"/>
                </a:lnSpc>
              </a:pPr>
              <a:r>
                <a:rPr lang="ko-KR" altLang="en-US" sz="1200" b="0" dirty="0">
                  <a:latin typeface="+mn-ea"/>
                  <a:ea typeface="+mn-ea"/>
                </a:rPr>
                <a:t>부생가스 방산 특수 상황 </a:t>
              </a:r>
              <a:r>
                <a:rPr lang="en-US" altLang="ko-KR" sz="1200" b="0" dirty="0">
                  <a:latin typeface="+mn-ea"/>
                  <a:ea typeface="+mn-ea"/>
                </a:rPr>
                <a:t>Case</a:t>
              </a:r>
              <a:r>
                <a:rPr lang="ko-KR" altLang="en-US" sz="1200" b="0" dirty="0">
                  <a:latin typeface="+mn-ea"/>
                  <a:ea typeface="+mn-ea"/>
                </a:rPr>
                <a:t>별 방산가스 효율적 처리를 위한 사용처 우선 순위 도출 및 수용 가능성 검토</a:t>
              </a:r>
              <a:endParaRPr lang="en-US" altLang="ko-KR" sz="1200" b="0" dirty="0">
                <a:latin typeface="+mn-ea"/>
                <a:ea typeface="+mn-ea"/>
              </a:endParaRPr>
            </a:p>
            <a:p>
              <a:pPr marL="1588" lvl="1" indent="0" eaLnBrk="1" hangingPunct="1">
                <a:lnSpc>
                  <a:spcPct val="150000"/>
                </a:lnSpc>
                <a:buNone/>
              </a:pPr>
              <a:r>
                <a:rPr lang="en-US" altLang="ko-KR" sz="1200" b="0" dirty="0">
                  <a:latin typeface="+mn-ea"/>
                  <a:ea typeface="+mn-ea"/>
                </a:rPr>
                <a:t>   - </a:t>
              </a:r>
              <a:r>
                <a:rPr lang="ko-KR" altLang="en-US" sz="1200" b="0" dirty="0">
                  <a:latin typeface="+mn-ea"/>
                </a:rPr>
                <a:t>부생가스 사용처별 최대</a:t>
              </a:r>
              <a:r>
                <a:rPr lang="en-US" altLang="ko-KR" sz="1200" b="0" dirty="0">
                  <a:latin typeface="+mn-ea"/>
                </a:rPr>
                <a:t> </a:t>
              </a:r>
              <a:r>
                <a:rPr lang="ko-KR" altLang="en-US" sz="1200" b="0" dirty="0">
                  <a:latin typeface="+mn-ea"/>
                </a:rPr>
                <a:t>허용 사용량 검토 포함</a:t>
              </a:r>
              <a:endParaRPr lang="en-US" altLang="ko-KR" sz="1200" b="0" dirty="0">
                <a:latin typeface="+mn-ea"/>
                <a:ea typeface="+mn-ea"/>
              </a:endParaRPr>
            </a:p>
            <a:p>
              <a:pPr lvl="1" eaLnBrk="1" hangingPunct="1">
                <a:lnSpc>
                  <a:spcPct val="150000"/>
                </a:lnSpc>
              </a:pPr>
              <a:r>
                <a:rPr lang="ko-KR" altLang="en-US" sz="1200" b="0" dirty="0">
                  <a:latin typeface="+mn-ea"/>
                  <a:ea typeface="+mn-ea"/>
                </a:rPr>
                <a:t>수전요금 및 </a:t>
              </a:r>
              <a:r>
                <a:rPr lang="en-US" altLang="ko-KR" sz="1200" b="0" dirty="0">
                  <a:latin typeface="+mn-ea"/>
                  <a:ea typeface="+mn-ea"/>
                </a:rPr>
                <a:t>PLN </a:t>
              </a:r>
              <a:r>
                <a:rPr lang="ko-KR" altLang="en-US" sz="1200" b="0" dirty="0" err="1">
                  <a:latin typeface="+mn-ea"/>
                  <a:ea typeface="+mn-ea"/>
                </a:rPr>
                <a:t>역송</a:t>
              </a:r>
              <a:r>
                <a:rPr lang="ko-KR" altLang="en-US" sz="1200" b="0" dirty="0">
                  <a:latin typeface="+mn-ea"/>
                  <a:ea typeface="+mn-ea"/>
                </a:rPr>
                <a:t> 최소화를 위한 설비별 운영 </a:t>
              </a:r>
              <a:r>
                <a:rPr lang="ko-KR" altLang="en-US" sz="1200" b="0" dirty="0" err="1">
                  <a:latin typeface="+mn-ea"/>
                  <a:ea typeface="+mn-ea"/>
                </a:rPr>
                <a:t>가이던스</a:t>
              </a:r>
              <a:r>
                <a:rPr lang="ko-KR" altLang="en-US" sz="1200" b="0" dirty="0">
                  <a:latin typeface="+mn-ea"/>
                  <a:ea typeface="+mn-ea"/>
                </a:rPr>
                <a:t> 제시</a:t>
              </a:r>
              <a:endParaRPr lang="en-US" altLang="ko-KR" sz="1200" b="0" dirty="0">
                <a:latin typeface="+mn-ea"/>
                <a:ea typeface="+mn-ea"/>
              </a:endParaRPr>
            </a:p>
          </p:txBody>
        </p:sp>
        <p:sp>
          <p:nvSpPr>
            <p:cNvPr id="95" name="Rectangle 15">
              <a:extLst>
                <a:ext uri="{FF2B5EF4-FFF2-40B4-BE49-F238E27FC236}">
                  <a16:creationId xmlns:a16="http://schemas.microsoft.com/office/drawing/2014/main" id="{9873794E-07A1-98B4-F145-7C0009B44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728" y="2777048"/>
              <a:ext cx="5077112" cy="837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810" tIns="0" rIns="3810" bIns="0">
              <a:spAutoFit/>
            </a:bodyPr>
            <a:lstStyle>
              <a:lvl1pPr marL="342900" indent="-342900"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eaLnBrk="0" fontAlgn="base" hangingPunct="0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1" eaLnBrk="1" hangingPunct="1">
                <a:lnSpc>
                  <a:spcPct val="150000"/>
                </a:lnSpc>
              </a:pPr>
              <a:r>
                <a:rPr lang="ko-KR" altLang="en-US" sz="1200" b="0" dirty="0">
                  <a:latin typeface="+mn-ea"/>
                  <a:ea typeface="+mn-ea"/>
                </a:rPr>
                <a:t>부하별 공정</a:t>
              </a:r>
              <a:r>
                <a:rPr lang="en-US" altLang="ko-KR" sz="1200" b="0" dirty="0">
                  <a:latin typeface="+mn-ea"/>
                  <a:ea typeface="+mn-ea"/>
                </a:rPr>
                <a:t>/</a:t>
              </a:r>
              <a:r>
                <a:rPr lang="ko-KR" altLang="en-US" sz="1200" b="0" dirty="0">
                  <a:latin typeface="+mn-ea"/>
                  <a:ea typeface="+mn-ea"/>
                </a:rPr>
                <a:t>설비별 정상 조업시의 부생가스</a:t>
              </a:r>
              <a:r>
                <a:rPr lang="en-US" altLang="ko-KR" sz="1200" b="0" dirty="0">
                  <a:latin typeface="+mn-ea"/>
                  <a:ea typeface="+mn-ea"/>
                </a:rPr>
                <a:t>(BFG, COG, LDG) </a:t>
              </a:r>
              <a:br>
                <a:rPr lang="en-US" altLang="ko-KR" sz="1200" b="0" dirty="0">
                  <a:latin typeface="+mn-ea"/>
                  <a:ea typeface="+mn-ea"/>
                </a:rPr>
              </a:br>
              <a:r>
                <a:rPr lang="ko-KR" altLang="en-US" sz="1200" b="0" dirty="0">
                  <a:latin typeface="+mn-ea"/>
                  <a:ea typeface="+mn-ea"/>
                </a:rPr>
                <a:t>발생량 및 소비량에 대한 데이터 분석</a:t>
              </a:r>
              <a:endParaRPr lang="en-US" altLang="ko-KR" sz="1200" b="0" dirty="0">
                <a:latin typeface="+mn-ea"/>
                <a:ea typeface="+mn-ea"/>
              </a:endParaRPr>
            </a:p>
            <a:p>
              <a:pPr lvl="1" eaLnBrk="1" hangingPunct="1">
                <a:lnSpc>
                  <a:spcPct val="150000"/>
                </a:lnSpc>
              </a:pPr>
              <a:r>
                <a:rPr lang="ko-KR" altLang="en-US" sz="1200" b="0" dirty="0">
                  <a:latin typeface="+mn-ea"/>
                  <a:ea typeface="+mn-ea"/>
                </a:rPr>
                <a:t>부생가스 </a:t>
              </a:r>
              <a:r>
                <a:rPr lang="ko-KR" altLang="en-US" sz="1200" b="0" dirty="0" err="1">
                  <a:latin typeface="+mn-ea"/>
                  <a:ea typeface="+mn-ea"/>
                </a:rPr>
                <a:t>수배급</a:t>
              </a:r>
              <a:r>
                <a:rPr lang="ko-KR" altLang="en-US" sz="1200" b="0" dirty="0">
                  <a:latin typeface="+mn-ea"/>
                  <a:ea typeface="+mn-ea"/>
                </a:rPr>
                <a:t> 밸런스 모니터링 모델 개발</a:t>
              </a:r>
              <a:endParaRPr lang="en-US" altLang="ko-KR" sz="1200" b="0" dirty="0">
                <a:latin typeface="+mn-ea"/>
                <a:ea typeface="+mn-ea"/>
              </a:endParaRP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58C02233-568A-1A94-C27D-E43DA6B37EA6}"/>
                </a:ext>
              </a:extLst>
            </p:cNvPr>
            <p:cNvCxnSpPr>
              <a:cxnSpLocks/>
              <a:stCxn id="260" idx="3"/>
              <a:endCxn id="263" idx="1"/>
            </p:cNvCxnSpPr>
            <p:nvPr/>
          </p:nvCxnSpPr>
          <p:spPr>
            <a:xfrm flipV="1">
              <a:off x="1730412" y="3271482"/>
              <a:ext cx="393074" cy="8322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C9A589E3-CED2-4D66-E7E1-5FBFBEFF1BA6}"/>
                </a:ext>
              </a:extLst>
            </p:cNvPr>
            <p:cNvCxnSpPr>
              <a:cxnSpLocks/>
              <a:stCxn id="260" idx="3"/>
              <a:endCxn id="90" idx="1"/>
            </p:cNvCxnSpPr>
            <p:nvPr/>
          </p:nvCxnSpPr>
          <p:spPr>
            <a:xfrm>
              <a:off x="1730412" y="4103705"/>
              <a:ext cx="383647" cy="9717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7EF2C88-B150-B1DF-3926-544C4AE99F44}"/>
                </a:ext>
              </a:extLst>
            </p:cNvPr>
            <p:cNvSpPr/>
            <p:nvPr/>
          </p:nvSpPr>
          <p:spPr bwMode="auto">
            <a:xfrm>
              <a:off x="3874155" y="2856916"/>
              <a:ext cx="323631" cy="6918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B51EF196-833A-4B8A-1DEF-86FC2874E0A3}"/>
                </a:ext>
              </a:extLst>
            </p:cNvPr>
            <p:cNvSpPr/>
            <p:nvPr/>
          </p:nvSpPr>
          <p:spPr bwMode="auto">
            <a:xfrm>
              <a:off x="3874155" y="4790484"/>
              <a:ext cx="323631" cy="6918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9C6A832B-55C6-2B33-FF26-5DB6FD659EF5}"/>
              </a:ext>
            </a:extLst>
          </p:cNvPr>
          <p:cNvSpPr txBox="1">
            <a:spLocks/>
          </p:cNvSpPr>
          <p:nvPr/>
        </p:nvSpPr>
        <p:spPr>
          <a:xfrm>
            <a:off x="209708" y="572858"/>
            <a:ext cx="9423242" cy="400110"/>
          </a:xfrm>
          <a:prstGeom prst="rect">
            <a:avLst/>
          </a:prstGeom>
        </p:spPr>
        <p:txBody>
          <a:bodyPr lIns="72000" tIns="108000" anchor="ctr"/>
          <a:lstStyle>
            <a:lvl1pPr marL="182563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0" algn="l"/>
              </a:tabLst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부생가스 최적 공급 </a:t>
            </a:r>
            <a:r>
              <a:rPr kumimoji="0" lang="ko-KR" altLang="en-US" dirty="0" err="1">
                <a:solidFill>
                  <a:prstClr val="black"/>
                </a:solidFill>
                <a:latin typeface="+mn-ea"/>
                <a:cs typeface="Arial" charset="0"/>
              </a:rPr>
              <a:t>가이던스</a:t>
            </a:r>
            <a:r>
              <a:rPr kumimoji="0"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 개발 절차</a:t>
            </a:r>
            <a:endParaRPr kumimoji="0" lang="en-US" altLang="ko-KR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BC7603-51DD-4ACC-DF2A-EB32D91D7C5A}"/>
              </a:ext>
            </a:extLst>
          </p:cNvPr>
          <p:cNvSpPr/>
          <p:nvPr/>
        </p:nvSpPr>
        <p:spPr>
          <a:xfrm>
            <a:off x="372134" y="4774016"/>
            <a:ext cx="2520000" cy="15942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C1A6815-2CA0-C943-16AD-6772CEE5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93" t="23503" r="27099" b="33383"/>
          <a:stretch>
            <a:fillRect/>
          </a:stretch>
        </p:blipFill>
        <p:spPr>
          <a:xfrm>
            <a:off x="5808682" y="4616625"/>
            <a:ext cx="3824268" cy="190800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FFFC6CC-8DA6-870E-8D81-387BD8703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시스템 구성도</a:t>
            </a:r>
            <a:endParaRPr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201BF1-5B31-F85F-559B-4986805BC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에너지 최적화 모니터링 시스템</a:t>
            </a:r>
            <a:r>
              <a:rPr lang="ko-KR" altLang="en-US">
                <a:latin typeface="+mn-ea"/>
                <a:ea typeface="+mn-ea"/>
              </a:rPr>
              <a:t>은 빅데이터</a:t>
            </a:r>
            <a:r>
              <a:rPr lang="en-US" altLang="ko-KR">
                <a:latin typeface="+mn-ea"/>
                <a:ea typeface="+mn-ea"/>
              </a:rPr>
              <a:t>/AI </a:t>
            </a:r>
            <a:r>
              <a:rPr lang="ko-KR" altLang="en-US">
                <a:latin typeface="+mn-ea"/>
                <a:ea typeface="+mn-ea"/>
              </a:rPr>
              <a:t>분석 </a:t>
            </a:r>
            <a:r>
              <a:rPr lang="en-US" altLang="ko-KR">
                <a:latin typeface="+mn-ea"/>
                <a:ea typeface="+mn-ea"/>
              </a:rPr>
              <a:t>S/W</a:t>
            </a:r>
            <a:r>
              <a:rPr lang="ko-KR" altLang="en-US">
                <a:latin typeface="+mn-ea"/>
                <a:ea typeface="+mn-ea"/>
              </a:rPr>
              <a:t>인 </a:t>
            </a:r>
            <a:r>
              <a:rPr lang="en-US" altLang="ko-KR">
                <a:latin typeface="+mn-ea"/>
                <a:ea typeface="+mn-ea"/>
              </a:rPr>
              <a:t>ECMiner™</a:t>
            </a:r>
            <a:r>
              <a:rPr lang="ko-KR" altLang="en-US">
                <a:latin typeface="+mn-ea"/>
                <a:ea typeface="+mn-ea"/>
              </a:rPr>
              <a:t>와 모델 운영을 위한 지능형 모니터링 시스템인 </a:t>
            </a:r>
            <a:r>
              <a:rPr lang="en-US" altLang="ko-KR" err="1">
                <a:latin typeface="+mn-ea"/>
                <a:ea typeface="+mn-ea"/>
              </a:rPr>
              <a:t>ECMinerIMS</a:t>
            </a:r>
            <a:r>
              <a:rPr lang="en-US" altLang="ko-KR">
                <a:latin typeface="+mn-ea"/>
                <a:ea typeface="+mn-ea"/>
              </a:rPr>
              <a:t>™</a:t>
            </a:r>
            <a:r>
              <a:rPr lang="ko-KR" altLang="en-US">
                <a:latin typeface="+mn-ea"/>
                <a:ea typeface="+mn-ea"/>
              </a:rPr>
              <a:t>를 기반으로 구성됨</a:t>
            </a:r>
            <a:r>
              <a:rPr lang="en-US" altLang="ko-KR">
                <a:latin typeface="+mn-ea"/>
                <a:ea typeface="+mn-ea"/>
              </a:rPr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B97C8B2-07BC-BDB4-14C8-8D5B1C8B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97631"/>
            <a:ext cx="8543925" cy="400110"/>
          </a:xfrm>
        </p:spPr>
        <p:txBody>
          <a:bodyPr/>
          <a:lstStyle/>
          <a:p>
            <a:r>
              <a:rPr kumimoji="0" lang="en-US" altLang="ko-KR" sz="2000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2.5 </a:t>
            </a:r>
            <a:r>
              <a:rPr lang="ko-KR" altLang="en-US" dirty="0">
                <a:latin typeface="+mn-ea"/>
              </a:rPr>
              <a:t>에너지 최적화 모니터링 시스템 개발</a:t>
            </a:r>
            <a:r>
              <a:rPr kumimoji="0" lang="en-US" altLang="ko-KR" sz="2000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(1</a:t>
            </a:r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/5</a:t>
            </a:r>
            <a:r>
              <a:rPr kumimoji="0" lang="en-US" altLang="ko-KR" sz="2000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D03B1C-045A-D668-184B-EF7FEAD1FE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시스템 구축 방안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2C62A5-0D50-46F2-FFCA-0FE20D0DA32F}"/>
              </a:ext>
            </a:extLst>
          </p:cNvPr>
          <p:cNvSpPr/>
          <p:nvPr/>
        </p:nvSpPr>
        <p:spPr>
          <a:xfrm>
            <a:off x="3786901" y="2205631"/>
            <a:ext cx="2520000" cy="15942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7374EE-15E5-57DA-8131-BDF252BB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5" y="2208970"/>
            <a:ext cx="2520179" cy="15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71B2B4-BCDC-C8A5-3697-17EE35FCE6EF}"/>
              </a:ext>
            </a:extLst>
          </p:cNvPr>
          <p:cNvSpPr txBox="1"/>
          <p:nvPr/>
        </p:nvSpPr>
        <p:spPr>
          <a:xfrm>
            <a:off x="471205" y="3412057"/>
            <a:ext cx="2321858" cy="276999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+mn-ea"/>
                <a:ea typeface="맑은 고딕" panose="020B0503020000020004" pitchFamily="50" charset="-127"/>
              </a:defRPr>
            </a:lvl1pPr>
          </a:lstStyle>
          <a:p>
            <a:r>
              <a:rPr lang="ko-KR" altLang="en-US" b="1">
                <a:ea typeface="+mn-ea"/>
              </a:rPr>
              <a:t>데이터 처리</a:t>
            </a:r>
            <a:r>
              <a:rPr lang="en-US" altLang="ko-KR">
                <a:ea typeface="+mn-ea"/>
              </a:rPr>
              <a:t>/</a:t>
            </a:r>
            <a:r>
              <a:rPr lang="ko-KR" altLang="en-US" b="1">
                <a:ea typeface="+mn-ea"/>
              </a:rPr>
              <a:t>분석 및 모델 </a:t>
            </a:r>
            <a:r>
              <a:rPr lang="ko-KR" altLang="en-US" b="1" dirty="0">
                <a:ea typeface="+mn-ea"/>
              </a:rPr>
              <a:t>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82765-CF8C-C6FA-EA19-5AA6DCE7B23C}"/>
              </a:ext>
            </a:extLst>
          </p:cNvPr>
          <p:cNvSpPr txBox="1"/>
          <p:nvPr/>
        </p:nvSpPr>
        <p:spPr>
          <a:xfrm>
            <a:off x="7291559" y="1749691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실시간 모니터링 </a:t>
            </a:r>
            <a:r>
              <a:rPr lang="ko-KR" altLang="en-US" sz="1200">
                <a:latin typeface="+mn-ea"/>
                <a:ea typeface="+mn-ea"/>
              </a:rPr>
              <a:t>및 이상감지</a:t>
            </a:r>
            <a:endParaRPr lang="en-US" altLang="ko-KR" sz="1200">
              <a:latin typeface="+mn-ea"/>
              <a:ea typeface="+mn-ea"/>
            </a:endParaRPr>
          </a:p>
          <a:p>
            <a:pPr algn="ctr"/>
            <a:r>
              <a:rPr lang="en-US" altLang="ko-KR" sz="1200">
                <a:latin typeface="+mn-ea"/>
                <a:ea typeface="+mn-ea"/>
              </a:rPr>
              <a:t>(</a:t>
            </a:r>
            <a:r>
              <a:rPr lang="ko-KR" altLang="en-US" sz="1200">
                <a:latin typeface="+mn-ea"/>
                <a:ea typeface="+mn-ea"/>
              </a:rPr>
              <a:t>사용자 화면 예시</a:t>
            </a:r>
            <a:r>
              <a:rPr lang="en-US" altLang="ko-KR" sz="1200">
                <a:latin typeface="+mn-ea"/>
                <a:ea typeface="+mn-ea"/>
              </a:rPr>
              <a:t>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6" name="Text Box 33">
            <a:extLst>
              <a:ext uri="{FF2B5EF4-FFF2-40B4-BE49-F238E27FC236}">
                <a16:creationId xmlns:a16="http://schemas.microsoft.com/office/drawing/2014/main" id="{B6358D7A-95CD-48F4-02A4-B456BAE99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731" y="3052137"/>
            <a:ext cx="748923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100">
                <a:latin typeface="+mn-ea"/>
                <a:ea typeface="+mn-ea"/>
              </a:rPr>
              <a:t>예측</a:t>
            </a:r>
            <a:r>
              <a:rPr lang="en-US" altLang="ko-KR" sz="1100">
                <a:latin typeface="+mn-ea"/>
                <a:ea typeface="+mn-ea"/>
              </a:rPr>
              <a:t>/</a:t>
            </a:r>
            <a:endParaRPr lang="en-US" altLang="ko-KR" sz="1100" dirty="0">
              <a:latin typeface="+mn-ea"/>
              <a:ea typeface="+mn-ea"/>
            </a:endParaRPr>
          </a:p>
          <a:p>
            <a:pPr algn="ctr" latinLnBrk="0"/>
            <a:r>
              <a:rPr lang="ko-KR" altLang="en-US" sz="1100">
                <a:latin typeface="+mn-ea"/>
                <a:ea typeface="+mn-ea"/>
              </a:rPr>
              <a:t>모니터링</a:t>
            </a:r>
            <a:endParaRPr lang="en-US" altLang="ko-KR" sz="1100">
              <a:latin typeface="+mn-ea"/>
              <a:ea typeface="+mn-ea"/>
            </a:endParaRPr>
          </a:p>
          <a:p>
            <a:pPr algn="ctr" latinLnBrk="0"/>
            <a:r>
              <a:rPr lang="ko-KR" altLang="en-US" sz="1100">
                <a:latin typeface="+mn-ea"/>
                <a:ea typeface="+mn-ea"/>
              </a:rPr>
              <a:t>모델</a:t>
            </a:r>
            <a:endParaRPr lang="en-US" altLang="ko-KR" sz="1100" dirty="0">
              <a:latin typeface="+mn-ea"/>
              <a:ea typeface="+mn-ea"/>
            </a:endParaRP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AEFDF96B-E24B-E0A8-C062-2F6751130BAF}"/>
              </a:ext>
            </a:extLst>
          </p:cNvPr>
          <p:cNvGrpSpPr/>
          <p:nvPr/>
        </p:nvGrpSpPr>
        <p:grpSpPr>
          <a:xfrm>
            <a:off x="372045" y="1777181"/>
            <a:ext cx="2520179" cy="360000"/>
            <a:chOff x="378416" y="2041216"/>
            <a:chExt cx="2520179" cy="360000"/>
          </a:xfrm>
        </p:grpSpPr>
        <p:sp>
          <p:nvSpPr>
            <p:cNvPr id="220" name="Rectangle 15">
              <a:extLst>
                <a:ext uri="{FF2B5EF4-FFF2-40B4-BE49-F238E27FC236}">
                  <a16:creationId xmlns:a16="http://schemas.microsoft.com/office/drawing/2014/main" id="{AAD889F4-9BBF-6E00-64B4-BF603C9CF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16" y="2041216"/>
              <a:ext cx="2520179" cy="360000"/>
            </a:xfrm>
            <a:prstGeom prst="rect">
              <a:avLst/>
            </a:prstGeom>
            <a:solidFill>
              <a:srgbClr val="376092"/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latinLnBrk="0"/>
              <a:endParaRPr lang="ko-KR" altLang="en-US" sz="1400" b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21" name="Text Box 16">
              <a:extLst>
                <a:ext uri="{FF2B5EF4-FFF2-40B4-BE49-F238E27FC236}">
                  <a16:creationId xmlns:a16="http://schemas.microsoft.com/office/drawing/2014/main" id="{BE64BF79-1A69-F049-D72D-6FFD3E1A6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8170" y="2062205"/>
              <a:ext cx="1040671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13500000">
                <a:schemeClr val="bg2"/>
              </a:prstShdw>
            </a:effectLst>
          </p:spPr>
          <p:txBody>
            <a:bodyPr wrap="none">
              <a:spAutoFit/>
            </a:bodyPr>
            <a:lstStyle/>
            <a:p>
              <a:pPr algn="ctr" latinLnBrk="0"/>
              <a:r>
                <a:rPr lang="en-US" altLang="ko-KR" sz="1400" b="1" dirty="0" err="1">
                  <a:solidFill>
                    <a:srgbClr val="FFFFFF"/>
                  </a:solidFill>
                  <a:latin typeface="+mn-ea"/>
                  <a:ea typeface="+mn-ea"/>
                </a:rPr>
                <a:t>ECMiner</a:t>
              </a:r>
              <a:r>
                <a:rPr lang="en-US" altLang="ko-KR" sz="1400" b="1" dirty="0">
                  <a:solidFill>
                    <a:srgbClr val="FFFFFF"/>
                  </a:solidFill>
                  <a:latin typeface="+mn-ea"/>
                  <a:ea typeface="+mn-ea"/>
                  <a:cs typeface="Arial" charset="0"/>
                </a:rPr>
                <a:t>™</a:t>
              </a:r>
            </a:p>
          </p:txBody>
        </p:sp>
      </p:grp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E0EE67C9-12FE-7DDC-30E7-C73387C73A11}"/>
              </a:ext>
            </a:extLst>
          </p:cNvPr>
          <p:cNvGrpSpPr/>
          <p:nvPr/>
        </p:nvGrpSpPr>
        <p:grpSpPr>
          <a:xfrm>
            <a:off x="3786902" y="1777181"/>
            <a:ext cx="2519999" cy="360000"/>
            <a:chOff x="3575035" y="2041216"/>
            <a:chExt cx="2611092" cy="360000"/>
          </a:xfrm>
        </p:grpSpPr>
        <p:sp>
          <p:nvSpPr>
            <p:cNvPr id="223" name="Rectangle 13">
              <a:extLst>
                <a:ext uri="{FF2B5EF4-FFF2-40B4-BE49-F238E27FC236}">
                  <a16:creationId xmlns:a16="http://schemas.microsoft.com/office/drawing/2014/main" id="{57BAC0B1-60F4-51AB-920D-97C759B1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5035" y="2041216"/>
              <a:ext cx="2611092" cy="360000"/>
            </a:xfrm>
            <a:prstGeom prst="rect">
              <a:avLst/>
            </a:prstGeom>
            <a:solidFill>
              <a:srgbClr val="376092"/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just" latinLnBrk="0"/>
              <a:endParaRPr lang="ko-KR" altLang="en-US" sz="1400" b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24" name="Text Box 14">
              <a:extLst>
                <a:ext uri="{FF2B5EF4-FFF2-40B4-BE49-F238E27FC236}">
                  <a16:creationId xmlns:a16="http://schemas.microsoft.com/office/drawing/2014/main" id="{2838F4CA-79BF-EBED-737F-D3F623306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137" y="2070813"/>
              <a:ext cx="1370888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13500000">
                <a:schemeClr val="bg2"/>
              </a:prstShdw>
            </a:effectLst>
          </p:spPr>
          <p:txBody>
            <a:bodyPr wrap="none">
              <a:spAutoFit/>
            </a:bodyPr>
            <a:lstStyle/>
            <a:p>
              <a:pPr algn="just" latinLnBrk="0"/>
              <a:r>
                <a:rPr lang="en-US" altLang="ko-KR" sz="1400" b="1" dirty="0" err="1">
                  <a:solidFill>
                    <a:srgbClr val="FFFFFF"/>
                  </a:solidFill>
                  <a:latin typeface="+mn-ea"/>
                  <a:ea typeface="+mn-ea"/>
                </a:rPr>
                <a:t>ECMinerIMS</a:t>
              </a:r>
              <a:r>
                <a:rPr lang="en-US" altLang="ko-KR" sz="1400" b="1" dirty="0">
                  <a:solidFill>
                    <a:srgbClr val="FFFFFF"/>
                  </a:solidFill>
                  <a:latin typeface="+mn-ea"/>
                  <a:ea typeface="+mn-ea"/>
                  <a:cs typeface="Arial" charset="0"/>
                </a:rPr>
                <a:t>™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68B6D02B-DCE3-359A-DD4E-6BA379A65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2300" y="3305671"/>
            <a:ext cx="2329202" cy="392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226" name="Text Box 8">
            <a:extLst>
              <a:ext uri="{FF2B5EF4-FFF2-40B4-BE49-F238E27FC236}">
                <a16:creationId xmlns:a16="http://schemas.microsoft.com/office/drawing/2014/main" id="{E4B2A26F-23B5-1B35-DEED-AC8C3C9E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951" y="3363444"/>
            <a:ext cx="14159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Server: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모델실행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227" name="Rectangle 9">
            <a:extLst>
              <a:ext uri="{FF2B5EF4-FFF2-40B4-BE49-F238E27FC236}">
                <a16:creationId xmlns:a16="http://schemas.microsoft.com/office/drawing/2014/main" id="{C8E1F7AC-6C4A-0717-DC84-23FB0DE7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22" y="2809024"/>
            <a:ext cx="2326758" cy="392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228" name="Text Box 10">
            <a:extLst>
              <a:ext uri="{FF2B5EF4-FFF2-40B4-BE49-F238E27FC236}">
                <a16:creationId xmlns:a16="http://schemas.microsoft.com/office/drawing/2014/main" id="{FD740251-FEC2-FEC6-E60B-D51C10264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842" y="2866797"/>
            <a:ext cx="160011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Manager: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모델관리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229" name="Rectangle 11">
            <a:extLst>
              <a:ext uri="{FF2B5EF4-FFF2-40B4-BE49-F238E27FC236}">
                <a16:creationId xmlns:a16="http://schemas.microsoft.com/office/drawing/2014/main" id="{5D2F8BB2-2B41-12EF-E81C-44BDA3ED5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522" y="2312377"/>
            <a:ext cx="2326758" cy="392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230" name="Text Box 12">
            <a:extLst>
              <a:ext uri="{FF2B5EF4-FFF2-40B4-BE49-F238E27FC236}">
                <a16:creationId xmlns:a16="http://schemas.microsoft.com/office/drawing/2014/main" id="{BED042CF-A664-68A0-95F8-8006771D8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171" y="2370150"/>
            <a:ext cx="144546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Viewer: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모니터링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233" name="Text Box 6">
            <a:extLst>
              <a:ext uri="{FF2B5EF4-FFF2-40B4-BE49-F238E27FC236}">
                <a16:creationId xmlns:a16="http://schemas.microsoft.com/office/drawing/2014/main" id="{CFBDC91A-B8FB-55F9-25DC-BA33126D9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925" y="3919698"/>
            <a:ext cx="115793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square">
            <a:spAutoFit/>
          </a:bodyPr>
          <a:lstStyle/>
          <a:p>
            <a:pPr latinLnBrk="0"/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실시간 데이터</a:t>
            </a: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34" name="Text Box 32">
            <a:extLst>
              <a:ext uri="{FF2B5EF4-FFF2-40B4-BE49-F238E27FC236}">
                <a16:creationId xmlns:a16="http://schemas.microsoft.com/office/drawing/2014/main" id="{5A617F1D-7B1B-A46C-0AC4-784798094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61" y="3919698"/>
            <a:ext cx="116249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>
            <a:spAutoFit/>
          </a:bodyPr>
          <a:lstStyle/>
          <a:p>
            <a:pPr latinLnBrk="0"/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분석용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E53B92-66C1-ADA4-394B-57189CB6CBB6}"/>
              </a:ext>
            </a:extLst>
          </p:cNvPr>
          <p:cNvSpPr/>
          <p:nvPr/>
        </p:nvSpPr>
        <p:spPr bwMode="auto">
          <a:xfrm>
            <a:off x="4418593" y="4637287"/>
            <a:ext cx="702006" cy="19080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C9D2B-F659-3D7B-B952-BDDCA35B4712}"/>
              </a:ext>
            </a:extLst>
          </p:cNvPr>
          <p:cNvSpPr txBox="1"/>
          <p:nvPr/>
        </p:nvSpPr>
        <p:spPr>
          <a:xfrm>
            <a:off x="4493861" y="4870604"/>
            <a:ext cx="553998" cy="14548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ko-KR" sz="1200" b="0">
                <a:latin typeface="+mn-ea"/>
                <a:ea typeface="+mn-ea"/>
              </a:rPr>
              <a:t>EAI</a:t>
            </a:r>
            <a:r>
              <a:rPr lang="ko-KR" altLang="en-US" sz="1200" b="0">
                <a:latin typeface="+mn-ea"/>
                <a:ea typeface="+mn-ea"/>
              </a:rPr>
              <a:t>를 활용한 </a:t>
            </a:r>
            <a:endParaRPr lang="en-US" altLang="ko-KR" sz="1200" b="0">
              <a:latin typeface="+mn-ea"/>
              <a:ea typeface="+mn-ea"/>
            </a:endParaRPr>
          </a:p>
          <a:p>
            <a:pPr algn="ctr"/>
            <a:r>
              <a:rPr lang="ko-KR" altLang="en-US" sz="1200" b="0">
                <a:latin typeface="+mn-ea"/>
                <a:ea typeface="+mn-ea"/>
              </a:rPr>
              <a:t>데이터 인터페이스</a:t>
            </a:r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C7008B10-2338-2F64-4902-326E8EB1C121}"/>
              </a:ext>
            </a:extLst>
          </p:cNvPr>
          <p:cNvSpPr/>
          <p:nvPr/>
        </p:nvSpPr>
        <p:spPr bwMode="auto">
          <a:xfrm rot="16200000">
            <a:off x="5222325" y="5230153"/>
            <a:ext cx="484632" cy="671901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8C2C94C2-318A-19D8-535A-19BE1ADE32EF}"/>
              </a:ext>
            </a:extLst>
          </p:cNvPr>
          <p:cNvSpPr/>
          <p:nvPr/>
        </p:nvSpPr>
        <p:spPr bwMode="auto">
          <a:xfrm>
            <a:off x="2900225" y="5323787"/>
            <a:ext cx="1510277" cy="4846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 Box 32">
            <a:extLst>
              <a:ext uri="{FF2B5EF4-FFF2-40B4-BE49-F238E27FC236}">
                <a16:creationId xmlns:a16="http://schemas.microsoft.com/office/drawing/2014/main" id="{CB25D57E-FA10-E613-4682-BA688EA89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680" y="5723699"/>
            <a:ext cx="121700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에너지 데이터</a:t>
            </a:r>
            <a:endParaRPr lang="en-US" altLang="ko-KR" sz="1200" b="0">
              <a:solidFill>
                <a:srgbClr val="000000"/>
              </a:solidFill>
              <a:latin typeface="+mn-ea"/>
              <a:ea typeface="+mn-ea"/>
            </a:endParaRPr>
          </a:p>
          <a:p>
            <a:pPr algn="ctr" latinLnBrk="0"/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공장 생산 정보</a:t>
            </a:r>
            <a:endParaRPr lang="en-US" altLang="ko-KR" sz="1200" b="0">
              <a:solidFill>
                <a:srgbClr val="000000"/>
              </a:solidFill>
              <a:latin typeface="+mn-ea"/>
              <a:ea typeface="+mn-ea"/>
            </a:endParaRPr>
          </a:p>
          <a:p>
            <a:pPr algn="ctr" latinLnBrk="0"/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설비 정비 계획</a:t>
            </a:r>
            <a:endParaRPr lang="en-US" altLang="ko-KR" sz="1200" b="0">
              <a:solidFill>
                <a:srgbClr val="000000"/>
              </a:solidFill>
              <a:latin typeface="+mn-ea"/>
              <a:ea typeface="+mn-ea"/>
            </a:endParaRPr>
          </a:p>
          <a:p>
            <a:pPr algn="ctr" latinLnBrk="0"/>
            <a:r>
              <a:rPr lang="en-US" altLang="ko-KR" sz="1200" b="0">
                <a:solidFill>
                  <a:srgbClr val="000000"/>
                </a:solidFill>
                <a:latin typeface="+mn-ea"/>
                <a:ea typeface="+mn-ea"/>
              </a:rPr>
              <a:t>…</a:t>
            </a:r>
            <a:endParaRPr lang="ko-KR" altLang="en-US" sz="1200" b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6C68D1AA-720B-544F-E55D-C389CCC8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33" y="4860127"/>
            <a:ext cx="2329202" cy="392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66FFCD03-0D4E-0C18-4E90-277CC4650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44" y="4917900"/>
            <a:ext cx="222958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Collector: </a:t>
            </a:r>
            <a:r>
              <a:rPr kumimoji="1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데이터 인터페이스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Wingdings" pitchFamily="2" charset="2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A576A1-E636-07BC-F928-D275900F1B65}"/>
              </a:ext>
            </a:extLst>
          </p:cNvPr>
          <p:cNvSpPr/>
          <p:nvPr/>
        </p:nvSpPr>
        <p:spPr>
          <a:xfrm>
            <a:off x="372134" y="2205631"/>
            <a:ext cx="2520000" cy="159427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Text Box 32">
            <a:extLst>
              <a:ext uri="{FF2B5EF4-FFF2-40B4-BE49-F238E27FC236}">
                <a16:creationId xmlns:a16="http://schemas.microsoft.com/office/drawing/2014/main" id="{D993977B-8CAA-DBBA-6B43-9E62290BE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10" y="5371791"/>
            <a:ext cx="2445249" cy="8876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square">
            <a:spAutoFit/>
          </a:bodyPr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solidFill>
                  <a:srgbClr val="000000"/>
                </a:solidFill>
                <a:latin typeface="+mn-ea"/>
                <a:ea typeface="+mn-ea"/>
              </a:rPr>
              <a:t>EAI </a:t>
            </a: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연동을 위한 </a:t>
            </a:r>
            <a:br>
              <a:rPr lang="en-US" altLang="ko-KR" sz="1200" b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데이터 인터페이스 모듈</a:t>
            </a:r>
            <a:endParaRPr lang="en-US" altLang="ko-KR" sz="1200" b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인터페이스 관리</a:t>
            </a:r>
            <a:endParaRPr lang="ko-KR" altLang="en-US" sz="1200" b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CF9E27EF-223C-40D4-EEE4-6F926CD17BC0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rot="5400000" flipH="1" flipV="1">
            <a:off x="2852460" y="2579576"/>
            <a:ext cx="974115" cy="3414767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F5C6F44-8547-B7EF-A905-072537ADB398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1632134" y="3799901"/>
            <a:ext cx="0" cy="97411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33">
            <a:extLst>
              <a:ext uri="{FF2B5EF4-FFF2-40B4-BE49-F238E27FC236}">
                <a16:creationId xmlns:a16="http://schemas.microsoft.com/office/drawing/2014/main" id="{873098B5-0B4E-3DA9-E5EE-C26408316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272" y="3052137"/>
            <a:ext cx="466794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13500000">
              <a:schemeClr val="bg2"/>
            </a:prstShdw>
          </a:effectLst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100">
                <a:latin typeface="+mn-ea"/>
                <a:ea typeface="+mn-ea"/>
              </a:rPr>
              <a:t>모델</a:t>
            </a:r>
            <a:endParaRPr lang="en-US" altLang="ko-KR" sz="1100">
              <a:latin typeface="+mn-ea"/>
              <a:ea typeface="+mn-ea"/>
            </a:endParaRPr>
          </a:p>
          <a:p>
            <a:pPr algn="ctr" latinLnBrk="0"/>
            <a:r>
              <a:rPr lang="ko-KR" altLang="en-US" sz="1100">
                <a:latin typeface="+mn-ea"/>
                <a:ea typeface="+mn-ea"/>
              </a:rPr>
              <a:t>실행</a:t>
            </a:r>
            <a:endParaRPr lang="en-US" altLang="ko-KR" sz="1100">
              <a:latin typeface="+mn-ea"/>
              <a:ea typeface="+mn-ea"/>
            </a:endParaRPr>
          </a:p>
          <a:p>
            <a:pPr algn="ctr" latinLnBrk="0"/>
            <a:r>
              <a:rPr lang="ko-KR" altLang="en-US" sz="1100">
                <a:latin typeface="+mn-ea"/>
                <a:ea typeface="+mn-ea"/>
              </a:rPr>
              <a:t>결과</a:t>
            </a:r>
            <a:endParaRPr lang="en-US" altLang="ko-KR" sz="1100" dirty="0">
              <a:latin typeface="+mn-ea"/>
              <a:ea typeface="+mn-ea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5675FBD-5491-ED88-4AAA-7484488E41CB}"/>
              </a:ext>
            </a:extLst>
          </p:cNvPr>
          <p:cNvCxnSpPr>
            <a:cxnSpLocks/>
            <a:stCxn id="34" idx="3"/>
            <a:endCxn id="10" idx="1"/>
          </p:cNvCxnSpPr>
          <p:nvPr/>
        </p:nvCxnSpPr>
        <p:spPr>
          <a:xfrm>
            <a:off x="2892134" y="3002766"/>
            <a:ext cx="89476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A79FC9C-1826-7506-433A-87DFAAB6D89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306901" y="2998451"/>
            <a:ext cx="881034" cy="431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>
            <a:extLst>
              <a:ext uri="{FF2B5EF4-FFF2-40B4-BE49-F238E27FC236}">
                <a16:creationId xmlns:a16="http://schemas.microsoft.com/office/drawing/2014/main" id="{8A2593F3-C685-8578-52FC-F16CC9E56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11296"/>
          <a:stretch/>
        </p:blipFill>
        <p:spPr bwMode="auto">
          <a:xfrm>
            <a:off x="7201578" y="2202135"/>
            <a:ext cx="2374794" cy="156059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17D7249-CBAF-E9AA-D007-4B83EF44079E}"/>
              </a:ext>
            </a:extLst>
          </p:cNvPr>
          <p:cNvSpPr txBox="1"/>
          <p:nvPr/>
        </p:nvSpPr>
        <p:spPr>
          <a:xfrm>
            <a:off x="6885808" y="4329600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prstClr val="black"/>
                </a:solidFill>
                <a:latin typeface="+mn-ea"/>
                <a:cs typeface="Arial" charset="0"/>
              </a:rPr>
              <a:t>Utility Control Center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405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4AFE1-F213-7E34-7E9E-27C937D3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F5DD8B-12E8-4021-DF3E-60968AAAB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개발 방안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93A8222-B297-C7F4-917A-6DED86D8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97631"/>
            <a:ext cx="8543925" cy="40011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2.5 </a:t>
            </a:r>
            <a:r>
              <a:rPr lang="ko-KR" altLang="en-US" dirty="0">
                <a:latin typeface="+mn-ea"/>
              </a:rPr>
              <a:t>에너지 최적화 모니터링 시스템 개발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(2/5)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DB6661-7173-0D62-118B-A92E90C57B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시스템 구축 방안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41231C-7307-6F3C-A3E4-855EF8A01B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기 검증된</a:t>
            </a:r>
            <a:r>
              <a:rPr lang="en-US" altLang="ko-KR" dirty="0"/>
              <a:t> </a:t>
            </a:r>
            <a:r>
              <a:rPr lang="ko-KR" altLang="en-US" dirty="0"/>
              <a:t>제품</a:t>
            </a:r>
            <a:r>
              <a:rPr lang="en-US" altLang="ko-KR" dirty="0"/>
              <a:t>(</a:t>
            </a:r>
            <a:r>
              <a:rPr lang="en-US" altLang="ko-KR" dirty="0" err="1"/>
              <a:t>ECMiner</a:t>
            </a:r>
            <a:r>
              <a:rPr lang="en-US" altLang="ko-KR" dirty="0">
                <a:latin typeface="+mn-ea"/>
              </a:rPr>
              <a:t>™,</a:t>
            </a:r>
            <a:r>
              <a:rPr lang="en-US" altLang="ko-KR" dirty="0"/>
              <a:t> </a:t>
            </a:r>
            <a:r>
              <a:rPr lang="en-US" altLang="ko-KR" dirty="0" err="1"/>
              <a:t>ECMinerIMS</a:t>
            </a:r>
            <a:r>
              <a:rPr lang="en-US" altLang="ko-KR" dirty="0">
                <a:latin typeface="+mn-ea"/>
              </a:rPr>
              <a:t>™)</a:t>
            </a:r>
            <a:r>
              <a:rPr lang="ko-KR" altLang="en-US" dirty="0"/>
              <a:t>을 활용하여 기반 시스템을 구축하고</a:t>
            </a:r>
            <a:r>
              <a:rPr lang="en-US" altLang="ko-KR" dirty="0"/>
              <a:t>, </a:t>
            </a:r>
            <a:r>
              <a:rPr lang="ko-KR" altLang="en-US" dirty="0" err="1"/>
              <a:t>레가시</a:t>
            </a:r>
            <a:r>
              <a:rPr lang="ko-KR" altLang="en-US" dirty="0"/>
              <a:t> 시스템 환경을 적용하기 위해 데이터 인터페이스</a:t>
            </a:r>
            <a:r>
              <a:rPr lang="en-US" altLang="ko-KR" dirty="0"/>
              <a:t>(</a:t>
            </a:r>
            <a:r>
              <a:rPr lang="ko-KR" altLang="en-US" dirty="0"/>
              <a:t>데이터 수집</a:t>
            </a:r>
            <a:r>
              <a:rPr lang="en-US" altLang="ko-KR" dirty="0"/>
              <a:t>)</a:t>
            </a:r>
            <a:r>
              <a:rPr lang="ko-KR" altLang="en-US" dirty="0"/>
              <a:t> 기능과</a:t>
            </a:r>
            <a:r>
              <a:rPr lang="en-US" altLang="ko-KR" dirty="0"/>
              <a:t> </a:t>
            </a:r>
            <a:r>
              <a:rPr lang="ko-KR" altLang="en-US" dirty="0"/>
              <a:t>에너지 원단위 모니터링</a:t>
            </a:r>
            <a:r>
              <a:rPr lang="en-US" altLang="ko-KR" dirty="0"/>
              <a:t>/</a:t>
            </a:r>
            <a:r>
              <a:rPr lang="ko-KR" altLang="en-US" dirty="0"/>
              <a:t>이상감지</a:t>
            </a:r>
            <a:r>
              <a:rPr lang="en-US" altLang="ko-KR" dirty="0"/>
              <a:t>,</a:t>
            </a:r>
            <a:r>
              <a:rPr lang="ko-KR" altLang="en-US" dirty="0"/>
              <a:t> 부생가스 </a:t>
            </a:r>
            <a:r>
              <a:rPr lang="ko-KR" altLang="en-US" dirty="0" err="1"/>
              <a:t>수배급</a:t>
            </a:r>
            <a:r>
              <a:rPr lang="ko-KR" altLang="en-US" dirty="0"/>
              <a:t> 모니터링</a:t>
            </a:r>
            <a:r>
              <a:rPr lang="en-US" altLang="ko-KR" dirty="0"/>
              <a:t> </a:t>
            </a:r>
            <a:r>
              <a:rPr lang="ko-KR" altLang="en-US" dirty="0"/>
              <a:t>및 최적 공급 </a:t>
            </a:r>
            <a:r>
              <a:rPr lang="ko-KR" altLang="en-US" dirty="0" err="1"/>
              <a:t>가이던스</a:t>
            </a:r>
            <a:r>
              <a:rPr lang="ko-KR" altLang="en-US" dirty="0"/>
              <a:t> 화면</a:t>
            </a:r>
            <a:r>
              <a:rPr lang="en-US" altLang="ko-KR" dirty="0"/>
              <a:t>, </a:t>
            </a:r>
            <a:r>
              <a:rPr lang="ko-KR" altLang="en-US" dirty="0"/>
              <a:t>보고서 자동생성 기능을 신규 개발함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9" name="Rectangle 18">
            <a:extLst>
              <a:ext uri="{FF2B5EF4-FFF2-40B4-BE49-F238E27FC236}">
                <a16:creationId xmlns:a16="http://schemas.microsoft.com/office/drawing/2014/main" id="{78B7F932-DC9D-7F32-D9D2-754F2607308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blackWhite">
          <a:xfrm>
            <a:off x="426344" y="2154781"/>
            <a:ext cx="2005705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algn="ctr" eaLnBrk="1" hangingPunct="1"/>
            <a:r>
              <a:rPr lang="ko-KR" altLang="en-US" sz="1400">
                <a:latin typeface="+mn-ea"/>
                <a:ea typeface="+mn-ea"/>
              </a:rPr>
              <a:t>제품 설치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98E30472-0A79-A575-36B3-B5F7A772AA3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426344" y="3249430"/>
            <a:ext cx="2005705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algn="ctr" eaLnBrk="1" hangingPunct="1"/>
            <a:r>
              <a:rPr lang="ko-KR" altLang="en-US" sz="1400">
                <a:latin typeface="+mn-ea"/>
                <a:ea typeface="+mn-ea"/>
              </a:rPr>
              <a:t>데이터 인터페이스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51" name="Rectangle 30">
            <a:extLst>
              <a:ext uri="{FF2B5EF4-FFF2-40B4-BE49-F238E27FC236}">
                <a16:creationId xmlns:a16="http://schemas.microsoft.com/office/drawing/2014/main" id="{DAEC2656-0EDC-581E-EF2F-FB87A512EBB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426344" y="4344079"/>
            <a:ext cx="2005705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algn="ctr" eaLnBrk="1" hangingPunct="1"/>
            <a:r>
              <a:rPr lang="ko-KR" altLang="en-US" sz="1400" dirty="0">
                <a:latin typeface="+mn-ea"/>
                <a:ea typeface="+mn-ea"/>
              </a:rPr>
              <a:t>업무 특화 </a:t>
            </a:r>
            <a:r>
              <a:rPr lang="en-US" altLang="ko-KR" sz="1400" dirty="0">
                <a:latin typeface="+mn-ea"/>
                <a:ea typeface="+mn-ea"/>
              </a:rPr>
              <a:t>UI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AD52632F-CFBC-486F-02E2-0433A1F2069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White">
          <a:xfrm>
            <a:off x="426344" y="5438728"/>
            <a:ext cx="2005705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algn="ctr" eaLnBrk="1" hangingPunct="1"/>
            <a:r>
              <a:rPr lang="ko-KR" altLang="en-US" sz="1400">
                <a:latin typeface="+mn-ea"/>
                <a:ea typeface="+mn-ea"/>
              </a:rPr>
              <a:t>보고서</a:t>
            </a:r>
            <a:r>
              <a:rPr lang="en-US" altLang="ko-KR" sz="1400">
                <a:latin typeface="+mn-ea"/>
                <a:ea typeface="+mn-ea"/>
              </a:rPr>
              <a:t> </a:t>
            </a:r>
            <a:r>
              <a:rPr lang="ko-KR" altLang="en-US" sz="1400">
                <a:latin typeface="+mn-ea"/>
                <a:ea typeface="+mn-ea"/>
              </a:rPr>
              <a:t>자동 생성</a:t>
            </a:r>
            <a:endParaRPr lang="en-US" altLang="ko-KR" sz="1400" b="1" dirty="0">
              <a:latin typeface="+mn-ea"/>
              <a:ea typeface="+mn-ea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113DD10-0C2E-73C1-8503-FDB07776606A}"/>
              </a:ext>
            </a:extLst>
          </p:cNvPr>
          <p:cNvGrpSpPr/>
          <p:nvPr/>
        </p:nvGrpSpPr>
        <p:grpSpPr>
          <a:xfrm>
            <a:off x="2742913" y="2154781"/>
            <a:ext cx="6840728" cy="900000"/>
            <a:chOff x="2792222" y="2154781"/>
            <a:chExt cx="6840728" cy="900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FA54A87-4C24-1A0C-86BD-F209B5DC0239}"/>
                </a:ext>
              </a:extLst>
            </p:cNvPr>
            <p:cNvSpPr/>
            <p:nvPr/>
          </p:nvSpPr>
          <p:spPr bwMode="auto">
            <a:xfrm>
              <a:off x="2792222" y="2154781"/>
              <a:ext cx="6840728" cy="90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93BF8F-E5FC-5C64-F569-4E652BF9459D}"/>
                </a:ext>
              </a:extLst>
            </p:cNvPr>
            <p:cNvSpPr txBox="1"/>
            <p:nvPr/>
          </p:nvSpPr>
          <p:spPr>
            <a:xfrm>
              <a:off x="2850774" y="2328300"/>
              <a:ext cx="6723532" cy="545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>
                  <a:latin typeface="+mn-ea"/>
                  <a:ea typeface="+mn-ea"/>
                </a:rPr>
                <a:t>제품 설치 환경</a:t>
              </a:r>
              <a:r>
                <a:rPr lang="en-US" altLang="ko-KR" sz="1200" b="0">
                  <a:latin typeface="+mn-ea"/>
                  <a:ea typeface="+mn-ea"/>
                </a:rPr>
                <a:t>: Application Server,</a:t>
              </a:r>
              <a:r>
                <a:rPr lang="ko-KR" altLang="en-US" sz="1200" b="0">
                  <a:latin typeface="+mn-ea"/>
                  <a:ea typeface="+mn-ea"/>
                </a:rPr>
                <a:t> </a:t>
              </a:r>
              <a:r>
                <a:rPr lang="en-US" altLang="ko-KR" sz="1200" b="0">
                  <a:latin typeface="+mn-ea"/>
                  <a:ea typeface="+mn-ea"/>
                </a:rPr>
                <a:t>Data Server, Web Server </a:t>
              </a:r>
              <a:r>
                <a:rPr lang="ko-KR" altLang="en-US" sz="1200" b="0">
                  <a:latin typeface="+mn-ea"/>
                  <a:ea typeface="+mn-ea"/>
                </a:rPr>
                <a:t>분리</a:t>
              </a:r>
              <a:r>
                <a:rPr lang="en-US" altLang="ko-KR" sz="1200" b="0">
                  <a:latin typeface="+mn-ea"/>
                  <a:ea typeface="+mn-ea"/>
                </a:rPr>
                <a:t>/</a:t>
              </a:r>
              <a:r>
                <a:rPr lang="ko-KR" altLang="en-US" sz="1200" b="0">
                  <a:latin typeface="+mn-ea"/>
                  <a:ea typeface="+mn-ea"/>
                </a:rPr>
                <a:t>통합</a:t>
              </a:r>
              <a:r>
                <a:rPr lang="en-US" altLang="ko-KR" sz="1200" b="0">
                  <a:latin typeface="+mn-ea"/>
                  <a:ea typeface="+mn-ea"/>
                </a:rPr>
                <a:t>, </a:t>
              </a:r>
              <a:r>
                <a:rPr lang="ko-KR" altLang="en-US" sz="1200" b="0">
                  <a:latin typeface="+mn-ea"/>
                  <a:ea typeface="+mn-ea"/>
                </a:rPr>
                <a:t>사용 환경 등</a:t>
              </a:r>
              <a:endParaRPr lang="en-US" altLang="ko-KR" sz="1200" b="0">
                <a:latin typeface="+mn-ea"/>
                <a:ea typeface="+mn-ea"/>
              </a:endParaRPr>
            </a:p>
            <a:p>
              <a:pPr marL="171450" indent="-17145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>
                  <a:latin typeface="+mn-ea"/>
                  <a:ea typeface="+mn-ea"/>
                </a:rPr>
                <a:t>제품 설치</a:t>
              </a:r>
              <a:r>
                <a:rPr lang="en-US" altLang="ko-KR" sz="1200" b="0">
                  <a:latin typeface="+mn-ea"/>
                  <a:ea typeface="+mn-ea"/>
                </a:rPr>
                <a:t>: ECMiner™, ECMinerIMS™ </a:t>
              </a:r>
              <a:r>
                <a:rPr lang="ko-KR" altLang="en-US" sz="1200" b="0">
                  <a:latin typeface="+mn-ea"/>
                  <a:ea typeface="+mn-ea"/>
                </a:rPr>
                <a:t>설치</a:t>
              </a:r>
              <a:endParaRPr lang="en-US" altLang="ko-KR" sz="1200" b="0">
                <a:latin typeface="+mn-ea"/>
                <a:ea typeface="+mn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0192410-5762-2886-355F-CCAD6E0209C9}"/>
              </a:ext>
            </a:extLst>
          </p:cNvPr>
          <p:cNvGrpSpPr/>
          <p:nvPr/>
        </p:nvGrpSpPr>
        <p:grpSpPr>
          <a:xfrm>
            <a:off x="2742913" y="5438728"/>
            <a:ext cx="6840728" cy="900000"/>
            <a:chOff x="2792223" y="5438728"/>
            <a:chExt cx="6840728" cy="9000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A4948B9-6B21-0F8B-3BB3-BBC886A43B40}"/>
                </a:ext>
              </a:extLst>
            </p:cNvPr>
            <p:cNvSpPr/>
            <p:nvPr/>
          </p:nvSpPr>
          <p:spPr bwMode="auto">
            <a:xfrm>
              <a:off x="2792223" y="5438728"/>
              <a:ext cx="6840728" cy="90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08F7F2-A88E-3A3D-CD75-299714AF987E}"/>
                </a:ext>
              </a:extLst>
            </p:cNvPr>
            <p:cNvSpPr txBox="1"/>
            <p:nvPr/>
          </p:nvSpPr>
          <p:spPr>
            <a:xfrm>
              <a:off x="2850775" y="5612249"/>
              <a:ext cx="6723532" cy="545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>
                  <a:latin typeface="+mn-ea"/>
                  <a:ea typeface="+mn-ea"/>
                </a:rPr>
                <a:t>에너지</a:t>
              </a:r>
              <a:r>
                <a:rPr lang="en-US" altLang="ko-KR" sz="1200" b="0">
                  <a:latin typeface="+mn-ea"/>
                  <a:ea typeface="+mn-ea"/>
                </a:rPr>
                <a:t> </a:t>
              </a:r>
              <a:r>
                <a:rPr lang="ko-KR" altLang="en-US" sz="1200" b="0">
                  <a:latin typeface="+mn-ea"/>
                  <a:ea typeface="+mn-ea"/>
                </a:rPr>
                <a:t>보고서 양식 개발</a:t>
              </a:r>
              <a:r>
                <a:rPr lang="en-US" altLang="ko-KR" sz="1200" b="0">
                  <a:latin typeface="+mn-ea"/>
                  <a:ea typeface="+mn-ea"/>
                </a:rPr>
                <a:t>(</a:t>
              </a:r>
              <a:r>
                <a:rPr lang="ko-KR" altLang="en-US" sz="1200" b="0">
                  <a:latin typeface="+mn-ea"/>
                  <a:ea typeface="+mn-ea"/>
                </a:rPr>
                <a:t>엑셀 형식</a:t>
              </a:r>
              <a:r>
                <a:rPr lang="en-US" altLang="ko-KR" sz="1200" b="0">
                  <a:latin typeface="+mn-ea"/>
                  <a:ea typeface="+mn-ea"/>
                </a:rPr>
                <a:t>)</a:t>
              </a:r>
            </a:p>
            <a:p>
              <a:pPr marL="171450" indent="-17145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>
                  <a:latin typeface="+mn-ea"/>
                  <a:ea typeface="+mn-ea"/>
                </a:rPr>
                <a:t>주기별</a:t>
              </a:r>
              <a:r>
                <a:rPr lang="en-US" altLang="ko-KR" sz="1200" b="0">
                  <a:latin typeface="+mn-ea"/>
                  <a:ea typeface="+mn-ea"/>
                </a:rPr>
                <a:t>(</a:t>
              </a:r>
              <a:r>
                <a:rPr lang="ko-KR" altLang="en-US" sz="1200" b="0">
                  <a:latin typeface="+mn-ea"/>
                  <a:ea typeface="+mn-ea"/>
                </a:rPr>
                <a:t>일</a:t>
              </a:r>
              <a:r>
                <a:rPr lang="en-US" altLang="ko-KR" sz="1200" b="0">
                  <a:latin typeface="+mn-ea"/>
                  <a:ea typeface="+mn-ea"/>
                </a:rPr>
                <a:t>/</a:t>
              </a:r>
              <a:r>
                <a:rPr lang="ko-KR" altLang="en-US" sz="1200" b="0">
                  <a:latin typeface="+mn-ea"/>
                  <a:ea typeface="+mn-ea"/>
                </a:rPr>
                <a:t>주</a:t>
              </a:r>
              <a:r>
                <a:rPr lang="en-US" altLang="ko-KR" sz="1200" b="0">
                  <a:latin typeface="+mn-ea"/>
                  <a:ea typeface="+mn-ea"/>
                </a:rPr>
                <a:t>/</a:t>
              </a:r>
              <a:r>
                <a:rPr lang="ko-KR" altLang="en-US" sz="1200" b="0">
                  <a:latin typeface="+mn-ea"/>
                  <a:ea typeface="+mn-ea"/>
                </a:rPr>
                <a:t>월</a:t>
              </a:r>
              <a:r>
                <a:rPr lang="en-US" altLang="ko-KR" sz="1200" b="0">
                  <a:latin typeface="+mn-ea"/>
                  <a:ea typeface="+mn-ea"/>
                </a:rPr>
                <a:t>) </a:t>
              </a:r>
              <a:r>
                <a:rPr lang="ko-KR" altLang="en-US" sz="1200" b="0">
                  <a:latin typeface="+mn-ea"/>
                  <a:ea typeface="+mn-ea"/>
                </a:rPr>
                <a:t>보고서 자동생성을 위한 스케쥴 연계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FDCE77F-2785-C5BC-E4C8-BF0B18AAEC95}"/>
              </a:ext>
            </a:extLst>
          </p:cNvPr>
          <p:cNvGrpSpPr/>
          <p:nvPr/>
        </p:nvGrpSpPr>
        <p:grpSpPr>
          <a:xfrm>
            <a:off x="2742913" y="3249430"/>
            <a:ext cx="6840728" cy="900000"/>
            <a:chOff x="2801186" y="3284333"/>
            <a:chExt cx="6840728" cy="9000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C1EEF67-519B-8DCE-5E47-44FF8A720573}"/>
                </a:ext>
              </a:extLst>
            </p:cNvPr>
            <p:cNvSpPr/>
            <p:nvPr/>
          </p:nvSpPr>
          <p:spPr bwMode="auto">
            <a:xfrm>
              <a:off x="2801186" y="3284333"/>
              <a:ext cx="6840728" cy="90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6DBE36-67C1-6162-BD5E-D24E29545681}"/>
                </a:ext>
              </a:extLst>
            </p:cNvPr>
            <p:cNvSpPr txBox="1"/>
            <p:nvPr/>
          </p:nvSpPr>
          <p:spPr>
            <a:xfrm>
              <a:off x="2859738" y="3457854"/>
              <a:ext cx="6723532" cy="545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>
                  <a:latin typeface="+mn-ea"/>
                  <a:ea typeface="+mn-ea"/>
                </a:rPr>
                <a:t>고객사에서 채택하고 있는 </a:t>
              </a:r>
              <a:r>
                <a:rPr lang="en-US" altLang="ko-KR" sz="1200" b="0">
                  <a:latin typeface="+mn-ea"/>
                  <a:ea typeface="+mn-ea"/>
                </a:rPr>
                <a:t>EAI</a:t>
              </a:r>
              <a:r>
                <a:rPr lang="ko-KR" altLang="en-US" sz="1200" b="0">
                  <a:latin typeface="+mn-ea"/>
                  <a:ea typeface="+mn-ea"/>
                </a:rPr>
                <a:t>에 대한 설명 및 </a:t>
              </a:r>
              <a:r>
                <a:rPr lang="en-US" altLang="ko-KR" sz="1200" b="0">
                  <a:latin typeface="+mn-ea"/>
                  <a:ea typeface="+mn-ea"/>
                </a:rPr>
                <a:t>IT </a:t>
              </a:r>
              <a:r>
                <a:rPr lang="ko-KR" altLang="en-US" sz="1200" b="0">
                  <a:latin typeface="+mn-ea"/>
                  <a:ea typeface="+mn-ea"/>
                </a:rPr>
                <a:t>담당자와의</a:t>
              </a:r>
              <a:r>
                <a:rPr lang="en-US" altLang="ko-KR" sz="1200" b="0">
                  <a:latin typeface="+mn-ea"/>
                  <a:ea typeface="+mn-ea"/>
                </a:rPr>
                <a:t> </a:t>
              </a:r>
              <a:r>
                <a:rPr lang="ko-KR" altLang="en-US" sz="1200" b="0">
                  <a:latin typeface="+mn-ea"/>
                  <a:ea typeface="+mn-ea"/>
                </a:rPr>
                <a:t>협업 필요</a:t>
              </a:r>
              <a:endParaRPr lang="en-US" altLang="ko-KR" sz="1200" b="0">
                <a:latin typeface="+mn-ea"/>
                <a:ea typeface="+mn-ea"/>
              </a:endParaRPr>
            </a:p>
            <a:p>
              <a:pPr marL="171450" indent="-17145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>
                  <a:latin typeface="+mn-ea"/>
                  <a:ea typeface="+mn-ea"/>
                </a:rPr>
                <a:t>데이터 수집을 위한 인터페이스 개발</a:t>
              </a:r>
              <a:r>
                <a:rPr lang="en-US" altLang="ko-KR" sz="1200" b="0">
                  <a:latin typeface="+mn-ea"/>
                  <a:ea typeface="+mn-ea"/>
                </a:rPr>
                <a:t>: </a:t>
              </a:r>
              <a:r>
                <a:rPr lang="ko-KR" altLang="en-US" sz="1200" b="0">
                  <a:latin typeface="+mn-ea"/>
                  <a:ea typeface="+mn-ea"/>
                </a:rPr>
                <a:t>데이터 인터페이스 모듈</a:t>
              </a:r>
              <a:r>
                <a:rPr lang="en-US" altLang="ko-KR" sz="1200" b="0">
                  <a:latin typeface="+mn-ea"/>
                  <a:ea typeface="+mn-ea"/>
                </a:rPr>
                <a:t>, </a:t>
              </a:r>
              <a:r>
                <a:rPr lang="ko-KR" altLang="en-US" sz="1200" b="0">
                  <a:latin typeface="+mn-ea"/>
                  <a:ea typeface="+mn-ea"/>
                </a:rPr>
                <a:t>인터페이스 항목 관리 </a:t>
              </a:r>
              <a:endParaRPr lang="en-US" altLang="ko-KR" sz="1200" b="0">
                <a:latin typeface="+mn-ea"/>
                <a:ea typeface="+mn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B825145-01E7-57B0-2560-6CC9C3322B86}"/>
              </a:ext>
            </a:extLst>
          </p:cNvPr>
          <p:cNvGrpSpPr/>
          <p:nvPr/>
        </p:nvGrpSpPr>
        <p:grpSpPr>
          <a:xfrm>
            <a:off x="2742913" y="4344079"/>
            <a:ext cx="6840728" cy="900000"/>
            <a:chOff x="2819114" y="4386989"/>
            <a:chExt cx="6840728" cy="90000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62DDE10-7D92-8862-0520-66939F7A609A}"/>
                </a:ext>
              </a:extLst>
            </p:cNvPr>
            <p:cNvSpPr/>
            <p:nvPr/>
          </p:nvSpPr>
          <p:spPr bwMode="auto">
            <a:xfrm>
              <a:off x="2819114" y="4386989"/>
              <a:ext cx="6840728" cy="90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FE8287A-6932-3903-0A8A-4BB1B4938AF0}"/>
                </a:ext>
              </a:extLst>
            </p:cNvPr>
            <p:cNvSpPr txBox="1"/>
            <p:nvPr/>
          </p:nvSpPr>
          <p:spPr>
            <a:xfrm>
              <a:off x="2877666" y="4436679"/>
              <a:ext cx="6723532" cy="786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시스템 기본 기능을 활용한 에너지 원단위 예측 및 이상감지 화면 구성</a:t>
              </a:r>
              <a:endParaRPr lang="en-US" altLang="ko-KR" sz="1200" b="0" dirty="0">
                <a:latin typeface="+mn-ea"/>
                <a:ea typeface="+mn-ea"/>
              </a:endParaRPr>
            </a:p>
            <a:p>
              <a:pPr marL="171450" indent="-17145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부생가스 밸런스 모니터링 화면 개발</a:t>
              </a:r>
              <a:r>
                <a:rPr lang="en-US" altLang="ko-KR" sz="1200" b="0" dirty="0">
                  <a:latin typeface="+mn-ea"/>
                  <a:ea typeface="+mn-ea"/>
                </a:rPr>
                <a:t>: Sankey </a:t>
              </a:r>
              <a:r>
                <a:rPr lang="ko-KR" altLang="en-US" sz="1200" b="0" dirty="0">
                  <a:latin typeface="+mn-ea"/>
                  <a:ea typeface="+mn-ea"/>
                </a:rPr>
                <a:t>다이어그램</a:t>
              </a:r>
              <a:endParaRPr lang="en-US" altLang="ko-KR" sz="1200" b="0" dirty="0">
                <a:latin typeface="+mn-ea"/>
                <a:ea typeface="+mn-ea"/>
              </a:endParaRPr>
            </a:p>
            <a:p>
              <a:pPr marL="171450" indent="-171450" algn="l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latin typeface="+mn-ea"/>
                  <a:ea typeface="+mn-ea"/>
                </a:rPr>
                <a:t>특수상황別 부생가스 공급 </a:t>
              </a:r>
              <a:r>
                <a:rPr lang="ko-KR" altLang="en-US" sz="1200" b="0" dirty="0" err="1">
                  <a:latin typeface="+mn-ea"/>
                  <a:ea typeface="+mn-ea"/>
                </a:rPr>
                <a:t>가이던스</a:t>
              </a:r>
              <a:r>
                <a:rPr lang="ko-KR" altLang="en-US" sz="1200" b="0" dirty="0">
                  <a:latin typeface="+mn-ea"/>
                  <a:ea typeface="+mn-ea"/>
                </a:rPr>
                <a:t> 화면 개발</a:t>
              </a:r>
              <a:r>
                <a:rPr lang="en-US" altLang="ko-KR" sz="1200" b="0" dirty="0">
                  <a:latin typeface="+mn-ea"/>
                  <a:ea typeface="+mn-ea"/>
                </a:rPr>
                <a:t>: Grid</a:t>
              </a:r>
              <a:r>
                <a:rPr lang="ko-KR" altLang="en-US" sz="1200" b="0" dirty="0">
                  <a:latin typeface="+mn-ea"/>
                  <a:ea typeface="+mn-ea"/>
                </a:rPr>
                <a:t>에 부서별 </a:t>
              </a:r>
              <a:r>
                <a:rPr lang="ko-KR" altLang="en-US" sz="1200" b="0" dirty="0" err="1">
                  <a:latin typeface="+mn-ea"/>
                  <a:ea typeface="+mn-ea"/>
                </a:rPr>
                <a:t>가이던스</a:t>
              </a:r>
              <a:r>
                <a:rPr lang="ko-KR" altLang="en-US" sz="1200" b="0" dirty="0">
                  <a:latin typeface="+mn-ea"/>
                  <a:ea typeface="+mn-ea"/>
                </a:rPr>
                <a:t> 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96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31711-150E-CF0C-2108-C554F5E44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BCE8EF1-F80F-F0CC-D5B8-56E5AFD7B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에너지 원단위 예측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D7337D-FAAA-DD96-AFFF-5FD90B14B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97631"/>
            <a:ext cx="8543925" cy="40011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2.5 </a:t>
            </a:r>
            <a:r>
              <a:rPr lang="ko-KR" altLang="en-US" dirty="0">
                <a:latin typeface="+mn-ea"/>
              </a:rPr>
              <a:t>에너지 최적화 모니터링 시스템 개발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(3/5)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561EB-B48B-6FE9-1779-BDCB345CB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시스템 구축 방안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18D3F8-D927-E0CB-E971-3CFF2BEC0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에너지 원단위 예측 모델</a:t>
            </a:r>
            <a:r>
              <a:rPr lang="en-US" altLang="ko-KR" dirty="0"/>
              <a:t> </a:t>
            </a:r>
            <a:r>
              <a:rPr lang="ko-KR" altLang="en-US" dirty="0"/>
              <a:t>기반 생산계획을 반영하여 공정</a:t>
            </a:r>
            <a:r>
              <a:rPr lang="en-US" altLang="ko-KR" dirty="0"/>
              <a:t>/</a:t>
            </a:r>
            <a:r>
              <a:rPr lang="ko-KR" altLang="en-US" dirty="0"/>
              <a:t>설비별 최적 에너지 원단위 예측을 수행함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1DBDD-AE37-007B-7BBA-ECD438FA9A27}"/>
              </a:ext>
            </a:extLst>
          </p:cNvPr>
          <p:cNvSpPr txBox="1"/>
          <p:nvPr/>
        </p:nvSpPr>
        <p:spPr>
          <a:xfrm>
            <a:off x="2181985" y="1781046"/>
            <a:ext cx="6017725" cy="3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생산계획 반영한 공정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설비별 최적 에너지 원단위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EE0BB-2EA3-3A7E-F6F0-2D2DFE2CB6B9}"/>
              </a:ext>
            </a:extLst>
          </p:cNvPr>
          <p:cNvSpPr txBox="1"/>
          <p:nvPr/>
        </p:nvSpPr>
        <p:spPr>
          <a:xfrm>
            <a:off x="-312737" y="2117878"/>
            <a:ext cx="1819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&lt;</a:t>
            </a:r>
            <a:r>
              <a:rPr lang="ko-KR" altLang="en-US" sz="1200" dirty="0">
                <a:latin typeface="+mn-ea"/>
                <a:ea typeface="+mn-ea"/>
              </a:rPr>
              <a:t>생산계획</a:t>
            </a:r>
            <a:r>
              <a:rPr lang="en-US" altLang="ko-KR" sz="1200" dirty="0">
                <a:latin typeface="+mn-ea"/>
                <a:ea typeface="+mn-ea"/>
              </a:rPr>
              <a:t>&gt;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7BCD40-D1C3-02AD-CF69-8229246E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336" y="2225148"/>
            <a:ext cx="4151320" cy="405999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179E20A-7255-0D68-9A05-5A91C0463C03}"/>
              </a:ext>
            </a:extLst>
          </p:cNvPr>
          <p:cNvSpPr/>
          <p:nvPr/>
        </p:nvSpPr>
        <p:spPr bwMode="auto">
          <a:xfrm>
            <a:off x="4646299" y="3255020"/>
            <a:ext cx="719738" cy="20002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반영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1C50DB-B230-FF83-223D-62BF5BDE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384424"/>
            <a:ext cx="4371975" cy="39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3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648258-13A2-707C-C149-82EA03BA1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400" b="1" dirty="0">
                <a:solidFill>
                  <a:srgbClr val="325F96"/>
                </a:solidFill>
                <a:latin typeface="+mn-ea"/>
                <a:ea typeface="+mn-ea"/>
              </a:rPr>
              <a:t>제안 개요</a:t>
            </a:r>
            <a:endParaRPr lang="en-US" altLang="ko-KR" sz="2400" b="1" dirty="0">
              <a:solidFill>
                <a:srgbClr val="325F96"/>
              </a:solidFill>
              <a:latin typeface="+mn-ea"/>
              <a:ea typeface="+mn-ea"/>
            </a:endParaRPr>
          </a:p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400" dirty="0">
                <a:solidFill>
                  <a:srgbClr val="325F96"/>
                </a:solidFill>
                <a:latin typeface="+mn-ea"/>
                <a:ea typeface="+mn-ea"/>
              </a:rPr>
              <a:t>시스템 구축 방안</a:t>
            </a:r>
            <a:endParaRPr lang="en-US" altLang="ko-KR" sz="2400" dirty="0">
              <a:solidFill>
                <a:srgbClr val="325F96"/>
              </a:solidFill>
              <a:latin typeface="+mn-ea"/>
              <a:ea typeface="+mn-ea"/>
            </a:endParaRPr>
          </a:p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400" dirty="0">
                <a:solidFill>
                  <a:srgbClr val="325F96"/>
                </a:solidFill>
                <a:latin typeface="+mn-ea"/>
                <a:ea typeface="+mn-ea"/>
              </a:rPr>
              <a:t>추진 일정</a:t>
            </a:r>
            <a:endParaRPr lang="en-US" altLang="ko-KR" sz="2400" dirty="0">
              <a:solidFill>
                <a:srgbClr val="325F96"/>
              </a:solidFill>
              <a:latin typeface="+mn-ea"/>
              <a:ea typeface="+mn-ea"/>
            </a:endParaRPr>
          </a:p>
          <a:p>
            <a:pPr eaLnBrk="0" latinLnBrk="0" hangingPunct="0">
              <a:spcBef>
                <a:spcPts val="600"/>
              </a:spcBef>
              <a:buFont typeface="+mj-lt"/>
              <a:buAutoNum type="arabicPeriod"/>
            </a:pPr>
            <a:r>
              <a:rPr lang="ko-KR" altLang="en-US" sz="2400" dirty="0">
                <a:solidFill>
                  <a:srgbClr val="325F96"/>
                </a:solidFill>
                <a:latin typeface="+mn-ea"/>
                <a:ea typeface="+mn-ea"/>
              </a:rPr>
              <a:t>비용 제안</a:t>
            </a:r>
          </a:p>
        </p:txBody>
      </p:sp>
    </p:spTree>
    <p:extLst>
      <p:ext uri="{BB962C8B-B14F-4D97-AF65-F5344CB8AC3E}">
        <p14:creationId xmlns:p14="http://schemas.microsoft.com/office/powerpoint/2010/main" val="406544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3C99-571F-2328-DD67-D3E1F54B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14FD9E6-6110-524E-EAA2-CB2677C9B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부생가스 밸런스 모니터링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C2F326-9FAE-8B11-5124-682457E5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97631"/>
            <a:ext cx="8543925" cy="40011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2.5 </a:t>
            </a:r>
            <a:r>
              <a:rPr lang="ko-KR" altLang="en-US" dirty="0">
                <a:latin typeface="+mn-ea"/>
              </a:rPr>
              <a:t>에너지 최적화 모니터링 시스템 개발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(4/5)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2F18C7-106F-EDF2-7360-0188F1BB6B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시스템 구축 방안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14AE82-AC47-326F-6995-202A685B5B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Sankey </a:t>
            </a:r>
            <a:r>
              <a:rPr lang="ko-KR" altLang="en-US" dirty="0"/>
              <a:t>다이어그램은 에너지 흐름의 양과 방향을 화살표의 너비로 표현하여 에너지 소비 경로를 한눈에 보여주는 기능으로 에너지 밸런스 모니터링에 적용하고자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F21F6E-8583-DAB8-46E9-1740A7B3A7E2}"/>
              </a:ext>
            </a:extLst>
          </p:cNvPr>
          <p:cNvGrpSpPr/>
          <p:nvPr/>
        </p:nvGrpSpPr>
        <p:grpSpPr>
          <a:xfrm>
            <a:off x="2519082" y="2315942"/>
            <a:ext cx="7109016" cy="4004909"/>
            <a:chOff x="451167" y="1331512"/>
            <a:chExt cx="5627549" cy="28262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14498C-F01F-B374-4F19-E1861E320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061"/>
            <a:stretch>
              <a:fillRect/>
            </a:stretch>
          </p:blipFill>
          <p:spPr>
            <a:xfrm>
              <a:off x="451167" y="1331512"/>
              <a:ext cx="5627549" cy="2826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FD6A8BF-3043-7A5B-392F-559C9F92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870" y="1863650"/>
              <a:ext cx="5594064" cy="2264999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50C4FBB-A18A-67F6-D3D6-2D283A9B9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68" y="2526691"/>
            <a:ext cx="1962445" cy="37989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E6EE9-1046-890C-3C9B-23AA5372DDD2}"/>
              </a:ext>
            </a:extLst>
          </p:cNvPr>
          <p:cNvSpPr txBox="1"/>
          <p:nvPr/>
        </p:nvSpPr>
        <p:spPr>
          <a:xfrm>
            <a:off x="2519082" y="1865148"/>
            <a:ext cx="7113868" cy="3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Power plant emergency shutdown </a:t>
            </a:r>
            <a:r>
              <a:rPr lang="en-US" altLang="ko-KR">
                <a:latin typeface="+mn-ea"/>
                <a:ea typeface="+mn-ea"/>
              </a:rPr>
              <a:t>case</a:t>
            </a:r>
            <a:r>
              <a:rPr lang="ko-KR" altLang="en-US">
                <a:latin typeface="+mn-ea"/>
                <a:ea typeface="+mn-ea"/>
              </a:rPr>
              <a:t>에서의 부생가스</a:t>
            </a: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밸런스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11BC2-467A-F967-4FF4-38712CDF1BA3}"/>
              </a:ext>
            </a:extLst>
          </p:cNvPr>
          <p:cNvSpPr txBox="1"/>
          <p:nvPr/>
        </p:nvSpPr>
        <p:spPr>
          <a:xfrm>
            <a:off x="451958" y="2246851"/>
            <a:ext cx="1819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+mn-ea"/>
                <a:ea typeface="+mn-ea"/>
              </a:rPr>
              <a:t>&lt;</a:t>
            </a:r>
            <a:r>
              <a:rPr lang="ko-KR" altLang="en-US" sz="1200">
                <a:latin typeface="+mn-ea"/>
                <a:ea typeface="+mn-ea"/>
              </a:rPr>
              <a:t>활용 데이터</a:t>
            </a:r>
            <a:r>
              <a:rPr lang="en-US" altLang="ko-KR" sz="1200">
                <a:latin typeface="+mn-ea"/>
                <a:ea typeface="+mn-ea"/>
              </a:rPr>
              <a:t>&gt;</a:t>
            </a:r>
            <a:endParaRPr lang="ko-KR" altLang="en-US" sz="12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401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76D53-9BCC-0F14-5A7B-FE2DFEF4E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969998-6647-F28A-C572-256C46FF9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특수상황別 부생가스 최적 공급 </a:t>
            </a:r>
            <a:r>
              <a:rPr lang="ko-KR" altLang="en-US" dirty="0" err="1"/>
              <a:t>가이던스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17764B-51FC-F803-DEF0-3872F7AA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97631"/>
            <a:ext cx="8543925" cy="40011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2.5 </a:t>
            </a:r>
            <a:r>
              <a:rPr lang="ko-KR" altLang="en-US" dirty="0">
                <a:latin typeface="+mn-ea"/>
              </a:rPr>
              <a:t>에너지 최적화 모니터링 시스템 개발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(5/5)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843AE9-80B6-C41A-7E6C-6D6B06A3D3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시스템 구축 방안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215685-229C-02AE-D65F-5704381FD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기반 에너지 상태</a:t>
            </a:r>
            <a:r>
              <a:rPr lang="en-US" altLang="ko-KR" dirty="0"/>
              <a:t>(</a:t>
            </a:r>
            <a:r>
              <a:rPr lang="ko-KR" altLang="en-US" dirty="0"/>
              <a:t>에너지 원단위 및 부생가스 </a:t>
            </a:r>
            <a:r>
              <a:rPr lang="ko-KR" altLang="en-US" dirty="0" err="1"/>
              <a:t>수배급</a:t>
            </a:r>
            <a:r>
              <a:rPr lang="en-US" altLang="ko-KR" dirty="0"/>
              <a:t>)</a:t>
            </a:r>
            <a:r>
              <a:rPr lang="ko-KR" altLang="en-US" dirty="0"/>
              <a:t> 모니터링을 통한 이상조업 조기 감지 정보와 도메인 지식 기반 정보를 융합하여 알람을 운영하며</a:t>
            </a:r>
            <a:r>
              <a:rPr lang="en-US" altLang="ko-KR" dirty="0"/>
              <a:t>, </a:t>
            </a:r>
            <a:r>
              <a:rPr lang="ko-KR" altLang="en-US" dirty="0"/>
              <a:t>이상 발생시 에너지부에서 유관부서로 통보함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0ADD20-C444-01C4-3BEF-6A0050D69AF8}"/>
              </a:ext>
            </a:extLst>
          </p:cNvPr>
          <p:cNvGrpSpPr/>
          <p:nvPr/>
        </p:nvGrpSpPr>
        <p:grpSpPr>
          <a:xfrm>
            <a:off x="403788" y="2162297"/>
            <a:ext cx="2823502" cy="1483638"/>
            <a:chOff x="3720425" y="2046547"/>
            <a:chExt cx="2834703" cy="178387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CEDCA42-D143-2E72-38C4-501C9EC5AE44}"/>
                </a:ext>
              </a:extLst>
            </p:cNvPr>
            <p:cNvGrpSpPr/>
            <p:nvPr/>
          </p:nvGrpSpPr>
          <p:grpSpPr>
            <a:xfrm>
              <a:off x="3806040" y="2094516"/>
              <a:ext cx="2592408" cy="1700041"/>
              <a:chOff x="3685703" y="3113068"/>
              <a:chExt cx="2184016" cy="1248238"/>
            </a:xfrm>
          </p:grpSpPr>
          <p:pic>
            <p:nvPicPr>
              <p:cNvPr id="19" name="Picture 5">
                <a:extLst>
                  <a:ext uri="{FF2B5EF4-FFF2-40B4-BE49-F238E27FC236}">
                    <a16:creationId xmlns:a16="http://schemas.microsoft.com/office/drawing/2014/main" id="{ADB6C853-2D25-FBB0-B211-7ECF054758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3" t="16238" r="21780" b="3525"/>
              <a:stretch/>
            </p:blipFill>
            <p:spPr bwMode="auto">
              <a:xfrm>
                <a:off x="3685703" y="3195965"/>
                <a:ext cx="2184016" cy="11653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13C0839-4DCB-8206-1F58-3B29BF38414A}"/>
                  </a:ext>
                </a:extLst>
              </p:cNvPr>
              <p:cNvSpPr/>
              <p:nvPr/>
            </p:nvSpPr>
            <p:spPr bwMode="auto">
              <a:xfrm>
                <a:off x="5195491" y="3113068"/>
                <a:ext cx="285748" cy="24549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1896"/>
                <a:endParaRPr lang="ko-KR" alt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7" name="Rectangle 298">
              <a:extLst>
                <a:ext uri="{FF2B5EF4-FFF2-40B4-BE49-F238E27FC236}">
                  <a16:creationId xmlns:a16="http://schemas.microsoft.com/office/drawing/2014/main" id="{81C60C19-FA51-C759-83A9-2525A054B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6945" y="2046547"/>
              <a:ext cx="728183" cy="451947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 wrap="square" lIns="75600" tIns="39600" rIns="75600" bIns="39600">
              <a:spAutoFit/>
            </a:bodyPr>
            <a:lstStyle/>
            <a:p>
              <a:pPr algn="ctr"/>
              <a:r>
                <a:rPr lang="ko-KR" altLang="en-US" sz="1000" b="0">
                  <a:solidFill>
                    <a:srgbClr val="C00000"/>
                  </a:solidFill>
                  <a:latin typeface="+mn-ea"/>
                  <a:ea typeface="+mn-ea"/>
                </a:rPr>
                <a:t>이상</a:t>
              </a:r>
              <a:endParaRPr lang="en-US" altLang="ko-KR" sz="1000" b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000" b="0">
                  <a:solidFill>
                    <a:srgbClr val="C00000"/>
                  </a:solidFill>
                  <a:latin typeface="+mn-ea"/>
                  <a:ea typeface="+mn-ea"/>
                </a:rPr>
                <a:t>발생</a:t>
              </a:r>
              <a:endParaRPr lang="ko-KR" altLang="en-US" sz="1000" b="0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BD367C-7E72-E8B6-4C3A-14476CADF417}"/>
                </a:ext>
              </a:extLst>
            </p:cNvPr>
            <p:cNvSpPr/>
            <p:nvPr/>
          </p:nvSpPr>
          <p:spPr bwMode="auto">
            <a:xfrm>
              <a:off x="3720425" y="2055015"/>
              <a:ext cx="2761056" cy="177540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ectangle 298">
            <a:extLst>
              <a:ext uri="{FF2B5EF4-FFF2-40B4-BE49-F238E27FC236}">
                <a16:creationId xmlns:a16="http://schemas.microsoft.com/office/drawing/2014/main" id="{F4859332-F8E0-CE21-1B01-416546E2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87" y="1838998"/>
            <a:ext cx="2750567" cy="29541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noFill/>
            <a:miter lim="800000"/>
            <a:headEnd/>
            <a:tailEnd/>
          </a:ln>
        </p:spPr>
        <p:txBody>
          <a:bodyPr wrap="square" lIns="75600" tIns="39600" rIns="75600" bIns="3960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모델 기반 이상진단 모니터링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2B05EB-4A69-17FC-B63A-10AFBA04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429" y="2163229"/>
            <a:ext cx="5418393" cy="332660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1DFE719-489F-3040-E1B2-8546F9D96ADD}"/>
              </a:ext>
            </a:extLst>
          </p:cNvPr>
          <p:cNvGraphicFramePr>
            <a:graphicFrameLocks noGrp="1"/>
          </p:cNvGraphicFramePr>
          <p:nvPr/>
        </p:nvGraphicFramePr>
        <p:xfrm>
          <a:off x="4892462" y="4849742"/>
          <a:ext cx="4699396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394012">
                  <a:extLst>
                    <a:ext uri="{9D8B030D-6E8A-4147-A177-3AD203B41FA5}">
                      <a16:colId xmlns:a16="http://schemas.microsoft.com/office/drawing/2014/main" val="720001512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02">
                <a:tc rowSpan="5"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>
                          <a:latin typeface="+mn-ea"/>
                          <a:ea typeface="+mn-ea"/>
                        </a:rPr>
                        <a:t>부생가스 공급 가이던스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+mn-ea"/>
                          <a:ea typeface="+mn-ea"/>
                        </a:rPr>
                        <a:t>부서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+mn-ea"/>
                          <a:ea typeface="+mn-ea"/>
                        </a:rPr>
                        <a:t>가이던스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14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NG:COG=5:5 </a:t>
                      </a:r>
                      <a:r>
                        <a:rPr lang="en-US" altLang="ko-KR" sz="1400" b="1">
                          <a:solidFill>
                            <a:srgbClr val="C00000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2:8</a:t>
                      </a:r>
                      <a:endParaRPr lang="en-US" altLang="ko-KR" sz="1400" b="1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B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2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dirty="0">
                        <a:solidFill>
                          <a:schemeClr val="accent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NG:COG=</a:t>
                      </a:r>
                      <a:r>
                        <a:rPr lang="en-US" altLang="ko-KR" sz="1400" b="1">
                          <a:solidFill>
                            <a:srgbClr val="0000FF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2:8</a:t>
                      </a:r>
                      <a:endParaRPr lang="ko-KR" altLang="en-US" sz="1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…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Rectangle 298">
            <a:extLst>
              <a:ext uri="{FF2B5EF4-FFF2-40B4-BE49-F238E27FC236}">
                <a16:creationId xmlns:a16="http://schemas.microsoft.com/office/drawing/2014/main" id="{60E87822-6465-C988-1FBC-DAC157CBC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429" y="1829622"/>
            <a:ext cx="5418393" cy="29541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noFill/>
            <a:miter lim="800000"/>
            <a:headEnd/>
            <a:tailEnd/>
          </a:ln>
        </p:spPr>
        <p:txBody>
          <a:bodyPr wrap="square" lIns="75600" tIns="39600" rIns="75600" bIns="3960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알람 모니터링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595D13-AA18-B6BF-C5DC-B860C2B64B94}"/>
              </a:ext>
            </a:extLst>
          </p:cNvPr>
          <p:cNvSpPr txBox="1"/>
          <p:nvPr/>
        </p:nvSpPr>
        <p:spPr>
          <a:xfrm>
            <a:off x="399222" y="4853647"/>
            <a:ext cx="275014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0">
              <a:spcAft>
                <a:spcPts val="0"/>
              </a:spcAft>
            </a:pPr>
            <a:r>
              <a:rPr lang="en-US" altLang="ko-KR" sz="1200" b="0">
                <a:latin typeface="+mn-ea"/>
                <a:ea typeface="+mn-ea"/>
              </a:rPr>
              <a:t>1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Power plant </a:t>
            </a:r>
            <a:r>
              <a:rPr lang="en-US" altLang="ko-KR" sz="1200" b="0">
                <a:latin typeface="+mn-ea"/>
                <a:ea typeface="+mn-ea"/>
              </a:rPr>
              <a:t>emergency shutdown</a:t>
            </a:r>
          </a:p>
          <a:p>
            <a:pPr latinLnBrk="0">
              <a:spcAft>
                <a:spcPts val="0"/>
              </a:spcAft>
            </a:pPr>
            <a:r>
              <a:rPr lang="en-US" altLang="ko-KR" sz="1200" b="0">
                <a:latin typeface="+mn-ea"/>
                <a:ea typeface="+mn-ea"/>
              </a:rPr>
              <a:t>2</a:t>
            </a:r>
            <a:r>
              <a:rPr lang="en-US" altLang="ko-KR" sz="1200" b="0" dirty="0">
                <a:latin typeface="+mn-ea"/>
                <a:ea typeface="+mn-ea"/>
              </a:rPr>
              <a:t>) BF plant </a:t>
            </a:r>
            <a:r>
              <a:rPr lang="en-US" altLang="ko-KR" sz="1200" b="0">
                <a:latin typeface="+mn-ea"/>
              </a:rPr>
              <a:t>emergency condition</a:t>
            </a:r>
            <a:endParaRPr lang="en-US" altLang="ko-KR" sz="1200" b="0">
              <a:latin typeface="+mn-ea"/>
              <a:ea typeface="+mn-ea"/>
            </a:endParaRPr>
          </a:p>
          <a:p>
            <a:pPr latinLnBrk="0">
              <a:spcAft>
                <a:spcPts val="0"/>
              </a:spcAft>
            </a:pPr>
            <a:r>
              <a:rPr lang="en-US" altLang="ko-KR" sz="1200" b="0">
                <a:latin typeface="+mn-ea"/>
                <a:ea typeface="+mn-ea"/>
              </a:rPr>
              <a:t>3</a:t>
            </a:r>
            <a:r>
              <a:rPr lang="en-US" altLang="ko-KR" sz="1200" b="0" dirty="0">
                <a:latin typeface="+mn-ea"/>
                <a:ea typeface="+mn-ea"/>
              </a:rPr>
              <a:t>) Sinter </a:t>
            </a:r>
            <a:r>
              <a:rPr lang="en-US" altLang="ko-KR" sz="1200" b="0">
                <a:latin typeface="+mn-ea"/>
                <a:ea typeface="+mn-ea"/>
              </a:rPr>
              <a:t>plant shutdown</a:t>
            </a:r>
          </a:p>
          <a:p>
            <a:pPr latinLnBrk="0">
              <a:spcAft>
                <a:spcPts val="0"/>
              </a:spcAft>
            </a:pPr>
            <a:r>
              <a:rPr lang="en-US" altLang="ko-KR" sz="1200" b="0">
                <a:latin typeface="+mn-ea"/>
                <a:ea typeface="+mn-ea"/>
              </a:rPr>
              <a:t>4</a:t>
            </a:r>
            <a:r>
              <a:rPr lang="en-US" altLang="ko-KR" sz="1200" b="0" dirty="0">
                <a:latin typeface="+mn-ea"/>
                <a:ea typeface="+mn-ea"/>
              </a:rPr>
              <a:t>) Plate </a:t>
            </a:r>
            <a:r>
              <a:rPr lang="en-US" altLang="ko-KR" sz="1200" b="0">
                <a:latin typeface="+mn-ea"/>
                <a:ea typeface="+mn-ea"/>
              </a:rPr>
              <a:t>Mill shutdown</a:t>
            </a:r>
          </a:p>
          <a:p>
            <a:pPr latinLnBrk="0">
              <a:spcAft>
                <a:spcPts val="0"/>
              </a:spcAft>
            </a:pPr>
            <a:r>
              <a:rPr lang="en-US" altLang="ko-KR" sz="1200" b="0">
                <a:latin typeface="+mn-ea"/>
                <a:ea typeface="+mn-ea"/>
              </a:rPr>
              <a:t>5</a:t>
            </a:r>
            <a:r>
              <a:rPr lang="en-US" altLang="ko-KR" sz="1200" b="0" dirty="0">
                <a:latin typeface="+mn-ea"/>
                <a:ea typeface="+mn-ea"/>
              </a:rPr>
              <a:t>) </a:t>
            </a:r>
            <a:r>
              <a:rPr lang="en-US" altLang="ko-KR" sz="1200" b="0">
                <a:latin typeface="+mn-ea"/>
                <a:ea typeface="+mn-ea"/>
              </a:rPr>
              <a:t>HRP shutdown</a:t>
            </a:r>
          </a:p>
          <a:p>
            <a:pPr latinLnBrk="0">
              <a:spcAft>
                <a:spcPts val="0"/>
              </a:spcAft>
            </a:pPr>
            <a:r>
              <a:rPr lang="en-US" altLang="ko-KR" sz="1200" b="0">
                <a:latin typeface="+mn-ea"/>
                <a:ea typeface="+mn-ea"/>
              </a:rPr>
              <a:t>6</a:t>
            </a:r>
            <a:r>
              <a:rPr lang="en-US" altLang="ko-KR" sz="1200" b="0" dirty="0">
                <a:latin typeface="+mn-ea"/>
                <a:ea typeface="+mn-ea"/>
              </a:rPr>
              <a:t>) Power plant maximum </a:t>
            </a:r>
            <a:r>
              <a:rPr lang="en-US" altLang="ko-KR" sz="1200" b="0">
                <a:latin typeface="+mn-ea"/>
                <a:ea typeface="+mn-ea"/>
              </a:rPr>
              <a:t>generation </a:t>
            </a:r>
          </a:p>
          <a:p>
            <a:pPr latinLnBrk="0">
              <a:spcAft>
                <a:spcPts val="0"/>
              </a:spcAft>
            </a:pPr>
            <a:r>
              <a:rPr lang="en-US" altLang="ko-KR" sz="1200" b="0">
                <a:latin typeface="+mn-ea"/>
                <a:ea typeface="+mn-ea"/>
              </a:rPr>
              <a:t>   due </a:t>
            </a:r>
            <a:r>
              <a:rPr lang="en-US" altLang="ko-KR" sz="1200" b="0" dirty="0">
                <a:latin typeface="+mn-ea"/>
                <a:ea typeface="+mn-ea"/>
              </a:rPr>
              <a:t>to higher gas generation</a:t>
            </a:r>
          </a:p>
        </p:txBody>
      </p:sp>
      <p:sp>
        <p:nvSpPr>
          <p:cNvPr id="28" name="Rectangle 298">
            <a:extLst>
              <a:ext uri="{FF2B5EF4-FFF2-40B4-BE49-F238E27FC236}">
                <a16:creationId xmlns:a16="http://schemas.microsoft.com/office/drawing/2014/main" id="{498CB1B6-B7CA-3AFB-8AEF-6467CBFA2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88" y="4519418"/>
            <a:ext cx="2745580" cy="29541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noFill/>
            <a:miter lim="800000"/>
            <a:headEnd/>
            <a:tailEnd/>
          </a:ln>
        </p:spPr>
        <p:txBody>
          <a:bodyPr wrap="square" lIns="75600" tIns="39600" rIns="75600" bIns="39600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부생가스 방산 특수상황 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89EB21-4704-9C35-7670-B23A8EF5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894" r="67676"/>
          <a:stretch>
            <a:fillRect/>
          </a:stretch>
        </p:blipFill>
        <p:spPr>
          <a:xfrm>
            <a:off x="1217846" y="3218217"/>
            <a:ext cx="1936508" cy="1039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98">
            <a:extLst>
              <a:ext uri="{FF2B5EF4-FFF2-40B4-BE49-F238E27FC236}">
                <a16:creationId xmlns:a16="http://schemas.microsoft.com/office/drawing/2014/main" id="{7CAA1A36-FB4F-C1B3-D4F6-249C29443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60" y="3223403"/>
            <a:ext cx="1936508" cy="264639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 lIns="75600" tIns="39600" rIns="75600" bIns="39600">
            <a:spAutoFit/>
          </a:bodyPr>
          <a:lstStyle/>
          <a:p>
            <a:pPr algn="ctr"/>
            <a:r>
              <a:rPr lang="ko-KR" altLang="en-US" sz="1200" b="0">
                <a:latin typeface="+mn-ea"/>
                <a:ea typeface="+mn-ea"/>
              </a:rPr>
              <a:t>이상발생 시점 기여도</a:t>
            </a:r>
            <a:endParaRPr lang="ko-KR" altLang="en-US" sz="1200" b="0" dirty="0">
              <a:latin typeface="+mn-ea"/>
              <a:ea typeface="+mn-ea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59F956FA-E0F1-82BE-84CB-D03C01A8BD3C}"/>
              </a:ext>
            </a:extLst>
          </p:cNvPr>
          <p:cNvSpPr/>
          <p:nvPr/>
        </p:nvSpPr>
        <p:spPr bwMode="auto">
          <a:xfrm rot="5400000">
            <a:off x="1457167" y="3563080"/>
            <a:ext cx="4399644" cy="951480"/>
          </a:xfrm>
          <a:prstGeom prst="triangle">
            <a:avLst>
              <a:gd name="adj" fmla="val 49999"/>
            </a:avLst>
          </a:prstGeom>
          <a:pattFill prst="dkVert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2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9276878-C37D-5078-880A-465A0365B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ECMinerIMS</a:t>
            </a:r>
            <a:r>
              <a:rPr lang="en-US" altLang="ko-KR">
                <a:latin typeface="+mn-ea"/>
              </a:rPr>
              <a:t>™</a:t>
            </a:r>
            <a:r>
              <a:rPr lang="en-US" altLang="ko-KR"/>
              <a:t> </a:t>
            </a:r>
            <a:r>
              <a:rPr lang="ko-KR" altLang="en-US"/>
              <a:t>보고서 생성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5547F-84F0-A4E5-8C87-C6EAFD856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ECMinerIMS™</a:t>
            </a:r>
            <a:r>
              <a:rPr lang="ko-KR" altLang="en-US"/>
              <a:t>의 보고서 생성은 데이터 탐색 메뉴를 통해 데이터를 조회하고</a:t>
            </a:r>
            <a:r>
              <a:rPr lang="en-US" altLang="ko-KR"/>
              <a:t>, </a:t>
            </a:r>
            <a:r>
              <a:rPr lang="ko-KR" altLang="en-US"/>
              <a:t>이를 지정된 양식으로 변환하여 </a:t>
            </a:r>
            <a:r>
              <a:rPr lang="en-US" altLang="ko-KR"/>
              <a:t>Excel </a:t>
            </a:r>
            <a:r>
              <a:rPr lang="ko-KR" altLang="en-US"/>
              <a:t>또는 </a:t>
            </a:r>
            <a:r>
              <a:rPr lang="en-US" altLang="ko-KR"/>
              <a:t>CSV </a:t>
            </a:r>
            <a:r>
              <a:rPr lang="ko-KR" altLang="en-US"/>
              <a:t>파일 형식으로 다운로드하여 활용할 수 있도록 기능을 제공함</a:t>
            </a:r>
            <a:r>
              <a:rPr lang="en-US" altLang="ko-KR"/>
              <a:t>.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966BE5-906E-6A0F-1962-83F1208D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2.6 </a:t>
            </a:r>
            <a:r>
              <a:rPr lang="ko-KR" altLang="en-US" dirty="0">
                <a:latin typeface="+mn-ea"/>
                <a:ea typeface="+mn-ea"/>
              </a:rPr>
              <a:t>보고서 자동생성</a:t>
            </a:r>
            <a:r>
              <a:rPr lang="en-US" altLang="ko-KR" dirty="0">
                <a:latin typeface="+mn-ea"/>
                <a:ea typeface="+mn-ea"/>
              </a:rPr>
              <a:t>(1/3)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78AE0B-301E-01B0-5E0A-DE6C35891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시스템 구축 방안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26400ED-E133-AA74-F5B3-9EFCCA12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32" y="1999280"/>
            <a:ext cx="6974431" cy="40827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0737300-278D-ECE3-B736-12D7A151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1" y="3597477"/>
            <a:ext cx="4351130" cy="22193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F5F98A-D421-1B40-B7C9-D73791BB630A}"/>
              </a:ext>
            </a:extLst>
          </p:cNvPr>
          <p:cNvSpPr/>
          <p:nvPr/>
        </p:nvSpPr>
        <p:spPr>
          <a:xfrm>
            <a:off x="398561" y="2259547"/>
            <a:ext cx="1322772" cy="110799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spcBef>
                <a:spcPts val="300"/>
              </a:spcBef>
            </a:pPr>
            <a:r>
              <a:rPr lang="ko-KR" altLang="en-US" sz="1200" b="1" kern="0" spc="-100">
                <a:ln>
                  <a:solidFill>
                    <a:srgbClr val="3C3C3C">
                      <a:alpha val="0"/>
                    </a:srgbClr>
                  </a:solidFill>
                </a:ln>
                <a:latin typeface="+mn-ea"/>
                <a:ea typeface="+mn-ea"/>
              </a:rPr>
              <a:t>조회 조건 설정 및  데이터 조회</a:t>
            </a:r>
            <a:endParaRPr lang="en-US" altLang="ko-KR" sz="1200" b="1" kern="0" spc="-100">
              <a:ln>
                <a:solidFill>
                  <a:srgbClr val="3C3C3C">
                    <a:alpha val="0"/>
                  </a:srgbClr>
                </a:solidFill>
              </a:ln>
              <a:latin typeface="+mn-ea"/>
              <a:ea typeface="+mn-ea"/>
            </a:endParaRPr>
          </a:p>
          <a:p>
            <a:pPr marL="179388" indent="-179388" latinLnBrk="0">
              <a:buFontTx/>
              <a:buChar char="-"/>
            </a:pP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조회 조건 설정</a:t>
            </a:r>
            <a:br>
              <a:rPr lang="en-US" altLang="ko-KR" sz="1200" b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1200" b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검색 기간</a:t>
            </a:r>
            <a:r>
              <a:rPr lang="en-US" altLang="ko-KR" sz="1200" b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179388" indent="-179388" latinLnBrk="0">
              <a:buFontTx/>
              <a:buChar char="-"/>
            </a:pP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태그</a:t>
            </a:r>
            <a:r>
              <a:rPr lang="en-US" altLang="ko-KR" sz="1200" b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선택</a:t>
            </a:r>
            <a:endParaRPr lang="en-US" altLang="ko-KR" sz="1200" b="0">
              <a:solidFill>
                <a:srgbClr val="000000"/>
              </a:solidFill>
              <a:latin typeface="+mn-ea"/>
              <a:ea typeface="+mn-ea"/>
            </a:endParaRPr>
          </a:p>
          <a:p>
            <a:pPr marL="179388" indent="-179388" latinLnBrk="0">
              <a:buFontTx/>
              <a:buChar char="-"/>
            </a:pP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조회</a:t>
            </a:r>
            <a:endParaRPr lang="en-US" altLang="ko-KR" sz="1200" b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513E1D-3B36-A15F-B116-F1038D2B3083}"/>
              </a:ext>
            </a:extLst>
          </p:cNvPr>
          <p:cNvSpPr/>
          <p:nvPr/>
        </p:nvSpPr>
        <p:spPr>
          <a:xfrm>
            <a:off x="8794762" y="2384425"/>
            <a:ext cx="685785" cy="40780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spcBef>
                <a:spcPts val="300"/>
              </a:spcBef>
            </a:pPr>
            <a:r>
              <a:rPr lang="ko-KR" altLang="en-US" sz="1200" b="1" kern="0" spc="-100">
                <a:ln>
                  <a:solidFill>
                    <a:srgbClr val="3C3C3C">
                      <a:alpha val="0"/>
                    </a:srgbClr>
                  </a:solidFill>
                </a:ln>
                <a:latin typeface="+mn-ea"/>
                <a:ea typeface="+mn-ea"/>
              </a:rPr>
              <a:t>데이터 </a:t>
            </a:r>
            <a:endParaRPr lang="en-US" altLang="ko-KR" sz="1200" b="1" kern="0" spc="-100">
              <a:ln>
                <a:solidFill>
                  <a:srgbClr val="3C3C3C">
                    <a:alpha val="0"/>
                  </a:srgbClr>
                </a:solidFill>
              </a:ln>
              <a:latin typeface="+mn-ea"/>
              <a:ea typeface="+mn-ea"/>
            </a:endParaRPr>
          </a:p>
          <a:p>
            <a:pPr latinLnBrk="0">
              <a:spcBef>
                <a:spcPts val="300"/>
              </a:spcBef>
            </a:pPr>
            <a:r>
              <a:rPr lang="ko-KR" altLang="en-US" sz="1200" b="1" kern="0" spc="-100">
                <a:ln>
                  <a:solidFill>
                    <a:srgbClr val="3C3C3C">
                      <a:alpha val="0"/>
                    </a:srgbClr>
                  </a:solidFill>
                </a:ln>
                <a:latin typeface="+mn-ea"/>
                <a:ea typeface="+mn-ea"/>
              </a:rPr>
              <a:t>다운로드</a:t>
            </a:r>
            <a:endParaRPr lang="ko-KR" altLang="en-US" sz="1200" b="1" kern="0" spc="-100" dirty="0">
              <a:ln>
                <a:solidFill>
                  <a:srgbClr val="3C3C3C">
                    <a:alpha val="0"/>
                  </a:srgbClr>
                </a:solidFill>
              </a:ln>
              <a:latin typeface="+mn-ea"/>
              <a:ea typeface="+mn-ea"/>
            </a:endParaRPr>
          </a:p>
        </p:txBody>
      </p:sp>
      <p:pic>
        <p:nvPicPr>
          <p:cNvPr id="36" name="그림 35" descr="테이블이(가) 표시된 사진&#10;&#10;자동 생성된 설명">
            <a:extLst>
              <a:ext uri="{FF2B5EF4-FFF2-40B4-BE49-F238E27FC236}">
                <a16:creationId xmlns:a16="http://schemas.microsoft.com/office/drawing/2014/main" id="{B147C0C9-F020-4095-994F-95D42E336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22580" r="10100"/>
          <a:stretch>
            <a:fillRect/>
          </a:stretch>
        </p:blipFill>
        <p:spPr>
          <a:xfrm>
            <a:off x="5889811" y="3087269"/>
            <a:ext cx="3707279" cy="338336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66D809-BFCF-3077-6CDC-C6DDA74253AE}"/>
              </a:ext>
            </a:extLst>
          </p:cNvPr>
          <p:cNvSpPr/>
          <p:nvPr/>
        </p:nvSpPr>
        <p:spPr>
          <a:xfrm>
            <a:off x="8487072" y="3177169"/>
            <a:ext cx="993475" cy="18466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 latinLnBrk="0">
              <a:spcBef>
                <a:spcPts val="300"/>
              </a:spcBef>
            </a:pPr>
            <a:r>
              <a:rPr lang="ko-KR" altLang="en-US" sz="1200" b="1" kern="0" spc="-10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보고서 예시</a:t>
            </a:r>
            <a:endParaRPr lang="ko-KR" altLang="en-US" sz="1200" b="1" kern="0" spc="-100" dirty="0">
              <a:ln>
                <a:solidFill>
                  <a:srgbClr val="3C3C3C">
                    <a:alpha val="0"/>
                  </a:srgbClr>
                </a:solidFill>
              </a:ln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43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24CC2-527D-4868-9488-42F21876E8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보고서 자동생성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741863-52B4-1198-0D45-668B4F854B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기존 보고서 생성 기능을 커스터마이징하여 고객사의 보고서 양식에 맞추고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스케줄러와 연계한 주기별 보고서 자동생성 기능을 제공함</a:t>
            </a:r>
            <a:r>
              <a:rPr lang="en-US" altLang="ko-KR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FC9946E-9BC9-F1B3-5412-2FB5CD66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2.6 </a:t>
            </a:r>
            <a:r>
              <a:rPr lang="ko-KR" altLang="en-US" dirty="0">
                <a:latin typeface="+mn-ea"/>
                <a:ea typeface="+mn-ea"/>
              </a:rPr>
              <a:t>보고서 자동생성</a:t>
            </a:r>
            <a:r>
              <a:rPr lang="en-US" altLang="ko-KR" dirty="0">
                <a:latin typeface="+mn-ea"/>
                <a:ea typeface="+mn-ea"/>
              </a:rPr>
              <a:t>(2/3)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994151-D8F2-5ACC-CF3F-25B52FE3CD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시스템 구축 방안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2D03DC-AD04-2D42-9D4E-91FD9613DB04}"/>
              </a:ext>
            </a:extLst>
          </p:cNvPr>
          <p:cNvGrpSpPr/>
          <p:nvPr/>
        </p:nvGrpSpPr>
        <p:grpSpPr>
          <a:xfrm>
            <a:off x="4768474" y="2788021"/>
            <a:ext cx="4837580" cy="3711388"/>
            <a:chOff x="5127812" y="1567391"/>
            <a:chExt cx="4231342" cy="331837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3D9706-1786-E287-F7D4-B6DB89647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35" t="5152" r="1268" b="1648"/>
            <a:stretch>
              <a:fillRect/>
            </a:stretch>
          </p:blipFill>
          <p:spPr>
            <a:xfrm>
              <a:off x="5127812" y="1567391"/>
              <a:ext cx="4231342" cy="33183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B061F1-898B-944A-FE39-F551E0D63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323"/>
            <a:stretch/>
          </p:blipFill>
          <p:spPr>
            <a:xfrm>
              <a:off x="5258685" y="2604889"/>
              <a:ext cx="2735578" cy="136647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722068-EB0A-76C3-4E4B-6BB3B1B90436}"/>
              </a:ext>
            </a:extLst>
          </p:cNvPr>
          <p:cNvSpPr txBox="1"/>
          <p:nvPr/>
        </p:nvSpPr>
        <p:spPr>
          <a:xfrm>
            <a:off x="403331" y="1867163"/>
            <a:ext cx="3308055" cy="406672"/>
          </a:xfrm>
          <a:prstGeom prst="rect">
            <a:avLst/>
          </a:prstGeom>
          <a:solidFill>
            <a:srgbClr val="325F96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보고서 자동생성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197226-E1A4-4D54-2BE2-394E0908D723}"/>
              </a:ext>
            </a:extLst>
          </p:cNvPr>
          <p:cNvSpPr/>
          <p:nvPr/>
        </p:nvSpPr>
        <p:spPr bwMode="auto">
          <a:xfrm>
            <a:off x="403333" y="2390901"/>
            <a:ext cx="3308053" cy="4133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1896">
              <a:buFont typeface="Arial" panose="020B0604020202020204" pitchFamily="34" charset="0"/>
              <a:buChar char="•"/>
            </a:pPr>
            <a:r>
              <a:rPr lang="ko-KR" altLang="en-US" u="sng">
                <a:solidFill>
                  <a:schemeClr val="tx1"/>
                </a:solidFill>
                <a:latin typeface="+mn-ea"/>
              </a:rPr>
              <a:t>보고서</a:t>
            </a:r>
            <a:br>
              <a:rPr lang="en-US" altLang="ko-KR" u="sng">
                <a:solidFill>
                  <a:schemeClr val="tx1"/>
                </a:solidFill>
                <a:latin typeface="+mn-ea"/>
              </a:rPr>
            </a:br>
            <a:r>
              <a:rPr lang="ko-KR" altLang="en-US" b="0">
                <a:solidFill>
                  <a:schemeClr val="tx1"/>
                </a:solidFill>
                <a:latin typeface="+mn-ea"/>
              </a:rPr>
              <a:t>보고서는 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Excel 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파일로 생성</a:t>
            </a:r>
            <a:br>
              <a:rPr lang="en-US" altLang="ko-KR" b="0">
                <a:solidFill>
                  <a:schemeClr val="tx1"/>
                </a:solidFill>
                <a:latin typeface="+mn-ea"/>
              </a:rPr>
            </a:br>
            <a:r>
              <a:rPr lang="ko-KR" altLang="en-US" b="0">
                <a:solidFill>
                  <a:schemeClr val="tx1"/>
                </a:solidFill>
                <a:latin typeface="+mn-ea"/>
              </a:rPr>
              <a:t>보고서는 서버에 저장 관리</a:t>
            </a:r>
            <a:br>
              <a:rPr lang="en-US" altLang="ko-KR" b="0">
                <a:solidFill>
                  <a:schemeClr val="tx1"/>
                </a:solidFill>
                <a:latin typeface="+mn-ea"/>
              </a:rPr>
            </a:br>
            <a:r>
              <a:rPr lang="en-US" altLang="ko-KR" b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필요시 다운로드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)</a:t>
            </a:r>
            <a:br>
              <a:rPr lang="en-US" altLang="ko-KR" b="0">
                <a:solidFill>
                  <a:schemeClr val="tx1"/>
                </a:solidFill>
                <a:latin typeface="+mn-ea"/>
              </a:rPr>
            </a:br>
            <a:r>
              <a:rPr lang="en-US" altLang="ko-KR" b="0"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메일 발송 환경 제공시 메일 발송</a:t>
            </a:r>
            <a:endParaRPr lang="en-US" altLang="ko-KR" b="0">
              <a:solidFill>
                <a:schemeClr val="tx1"/>
              </a:solidFill>
              <a:latin typeface="+mn-ea"/>
            </a:endParaRPr>
          </a:p>
          <a:p>
            <a:pPr marL="171450" indent="-171450" defTabSz="911896">
              <a:buFont typeface="Arial" panose="020B0604020202020204" pitchFamily="34" charset="0"/>
              <a:buChar char="•"/>
            </a:pPr>
            <a:endParaRPr lang="en-US" altLang="ko-KR" b="0">
              <a:solidFill>
                <a:schemeClr val="tx1"/>
              </a:solidFill>
              <a:latin typeface="+mn-ea"/>
            </a:endParaRPr>
          </a:p>
          <a:p>
            <a:pPr marL="171450" indent="-171450" defTabSz="911896">
              <a:buFont typeface="Arial" panose="020B0604020202020204" pitchFamily="34" charset="0"/>
              <a:buChar char="•"/>
            </a:pPr>
            <a:r>
              <a:rPr lang="ko-KR" altLang="en-US" u="sng">
                <a:solidFill>
                  <a:schemeClr val="tx1"/>
                </a:solidFill>
                <a:latin typeface="+mn-ea"/>
              </a:rPr>
              <a:t>보고서 양식 정의</a:t>
            </a:r>
            <a:br>
              <a:rPr lang="en-US" altLang="ko-KR" u="sng">
                <a:solidFill>
                  <a:schemeClr val="tx1"/>
                </a:solidFill>
                <a:latin typeface="+mn-ea"/>
              </a:rPr>
            </a:br>
            <a:r>
              <a:rPr lang="ko-KR" altLang="en-US" b="0">
                <a:solidFill>
                  <a:schemeClr val="tx1"/>
                </a:solidFill>
                <a:latin typeface="+mn-ea"/>
              </a:rPr>
              <a:t>고객사 협의를 통해 양식 정의</a:t>
            </a:r>
            <a:br>
              <a:rPr lang="en-US" altLang="ko-KR" b="0">
                <a:solidFill>
                  <a:schemeClr val="tx1"/>
                </a:solidFill>
                <a:latin typeface="+mn-ea"/>
              </a:rPr>
            </a:br>
            <a:r>
              <a:rPr lang="en-US" altLang="ko-KR" b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양식 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개 이내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)</a:t>
            </a:r>
            <a:br>
              <a:rPr lang="en-US" altLang="ko-KR" b="0">
                <a:solidFill>
                  <a:schemeClr val="tx1"/>
                </a:solidFill>
                <a:latin typeface="+mn-ea"/>
              </a:rPr>
            </a:br>
            <a:endParaRPr lang="en-US" altLang="ko-KR" b="0">
              <a:solidFill>
                <a:schemeClr val="tx1"/>
              </a:solidFill>
              <a:latin typeface="+mn-ea"/>
            </a:endParaRPr>
          </a:p>
          <a:p>
            <a:pPr marL="171450" indent="-171450" defTabSz="911896">
              <a:buFont typeface="Arial" panose="020B0604020202020204" pitchFamily="34" charset="0"/>
              <a:buChar char="•"/>
            </a:pPr>
            <a:r>
              <a:rPr lang="ko-KR" altLang="en-US" u="sng">
                <a:solidFill>
                  <a:schemeClr val="tx1"/>
                </a:solidFill>
                <a:latin typeface="+mn-ea"/>
              </a:rPr>
              <a:t>데이터 연계</a:t>
            </a:r>
            <a:br>
              <a:rPr lang="en-US" altLang="ko-KR" b="0">
                <a:solidFill>
                  <a:schemeClr val="tx1"/>
                </a:solidFill>
                <a:latin typeface="+mn-ea"/>
              </a:rPr>
            </a:br>
            <a:r>
              <a:rPr lang="ko-KR" altLang="en-US" b="0">
                <a:solidFill>
                  <a:schemeClr val="tx1"/>
                </a:solidFill>
                <a:latin typeface="+mn-ea"/>
              </a:rPr>
              <a:t>보고서 생성 주기별 데이터 기간 및 집계 기준 정의</a:t>
            </a:r>
            <a:endParaRPr lang="en-US" altLang="ko-KR" b="0">
              <a:solidFill>
                <a:schemeClr val="tx1"/>
              </a:solidFill>
              <a:latin typeface="+mn-ea"/>
            </a:endParaRPr>
          </a:p>
          <a:p>
            <a:pPr marL="171450" indent="-171450" defTabSz="911896">
              <a:buFont typeface="Arial" panose="020B0604020202020204" pitchFamily="34" charset="0"/>
              <a:buChar char="•"/>
            </a:pPr>
            <a:endParaRPr lang="en-US" altLang="ko-KR" b="0">
              <a:solidFill>
                <a:schemeClr val="tx1"/>
              </a:solidFill>
              <a:latin typeface="+mn-ea"/>
            </a:endParaRPr>
          </a:p>
          <a:p>
            <a:pPr marL="171450" indent="-171450" defTabSz="911896">
              <a:buFont typeface="Arial" panose="020B0604020202020204" pitchFamily="34" charset="0"/>
              <a:buChar char="•"/>
            </a:pPr>
            <a:r>
              <a:rPr lang="ko-KR" altLang="en-US" u="sng">
                <a:solidFill>
                  <a:schemeClr val="tx1"/>
                </a:solidFill>
                <a:latin typeface="+mn-ea"/>
              </a:rPr>
              <a:t>스케줄 설정</a:t>
            </a:r>
            <a:br>
              <a:rPr lang="en-US" altLang="ko-KR" b="0">
                <a:solidFill>
                  <a:schemeClr val="tx1"/>
                </a:solidFill>
                <a:latin typeface="+mn-ea"/>
              </a:rPr>
            </a:br>
            <a:r>
              <a:rPr lang="ko-KR" altLang="en-US" b="0">
                <a:solidFill>
                  <a:schemeClr val="tx1"/>
                </a:solidFill>
                <a:latin typeface="+mn-ea"/>
              </a:rPr>
              <a:t>스케줄 시작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종료 설정</a:t>
            </a:r>
            <a:br>
              <a:rPr lang="en-US" altLang="ko-KR" b="0">
                <a:solidFill>
                  <a:schemeClr val="tx1"/>
                </a:solidFill>
                <a:latin typeface="+mn-ea"/>
              </a:rPr>
            </a:br>
            <a:r>
              <a:rPr lang="ko-KR" altLang="en-US" b="0">
                <a:solidFill>
                  <a:schemeClr val="tx1"/>
                </a:solidFill>
                <a:latin typeface="+mn-ea"/>
              </a:rPr>
              <a:t>반복 주기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일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주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 설정</a:t>
            </a:r>
            <a:br>
              <a:rPr lang="en-US" altLang="ko-KR" b="0">
                <a:solidFill>
                  <a:schemeClr val="tx1"/>
                </a:solidFill>
                <a:latin typeface="+mn-ea"/>
              </a:rPr>
            </a:br>
            <a:r>
              <a:rPr lang="ko-KR" altLang="en-US" b="0">
                <a:solidFill>
                  <a:schemeClr val="tx1"/>
                </a:solidFill>
                <a:latin typeface="+mn-ea"/>
              </a:rPr>
              <a:t>반복 주기별 시간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요일</a:t>
            </a:r>
            <a:r>
              <a:rPr lang="en-US" altLang="ko-KR" b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0">
                <a:solidFill>
                  <a:schemeClr val="tx1"/>
                </a:solidFill>
                <a:latin typeface="+mn-ea"/>
              </a:rPr>
              <a:t>일자 설정</a:t>
            </a:r>
            <a:endParaRPr lang="ko-KR" altLang="en-US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EA1254-8955-0DE8-D58B-CD4E96413A1E}"/>
              </a:ext>
            </a:extLst>
          </p:cNvPr>
          <p:cNvSpPr txBox="1"/>
          <p:nvPr/>
        </p:nvSpPr>
        <p:spPr>
          <a:xfrm>
            <a:off x="5171075" y="2453162"/>
            <a:ext cx="4032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+mn-ea"/>
                <a:ea typeface="+mn-ea"/>
              </a:rPr>
              <a:t>보고서 자동 생성을 위한 스케줄 설정</a:t>
            </a:r>
          </a:p>
        </p:txBody>
      </p:sp>
    </p:spTree>
    <p:extLst>
      <p:ext uri="{BB962C8B-B14F-4D97-AF65-F5344CB8AC3E}">
        <p14:creationId xmlns:p14="http://schemas.microsoft.com/office/powerpoint/2010/main" val="4248269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05474-6920-A0EF-176B-3AC26DF3D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D4E994-79E2-5C52-EF79-C61A38C0EB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보고서 양식 </a:t>
            </a:r>
            <a:r>
              <a:rPr lang="en-US" altLang="ko-KR"/>
              <a:t>sample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8C742-0058-9F16-EC0D-6BED9AB69B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현재 </a:t>
            </a:r>
            <a:r>
              <a:rPr lang="en-US" altLang="ko-KR" dirty="0">
                <a:latin typeface="+mn-ea"/>
              </a:rPr>
              <a:t>KP</a:t>
            </a:r>
            <a:r>
              <a:rPr lang="ko-KR" altLang="en-US" dirty="0">
                <a:latin typeface="+mn-ea"/>
              </a:rPr>
              <a:t>내에서 사용하고 있는 에너지 </a:t>
            </a:r>
            <a:r>
              <a:rPr lang="ko-KR" altLang="en-US">
                <a:latin typeface="+mn-ea"/>
              </a:rPr>
              <a:t>모니터링 보고서를 시스템화하여 에너지 모니터링 및 이상감지 </a:t>
            </a:r>
            <a:r>
              <a:rPr lang="ko-KR" altLang="en-US" dirty="0">
                <a:latin typeface="+mn-ea"/>
              </a:rPr>
              <a:t>결과 중심으로 사용자가 정의한 주기에 따라 </a:t>
            </a:r>
            <a:r>
              <a:rPr lang="ko-KR" altLang="en-US">
                <a:latin typeface="+mn-ea"/>
              </a:rPr>
              <a:t>보고서를 자동생성함</a:t>
            </a:r>
            <a:r>
              <a:rPr lang="en-US" altLang="ko-KR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36B77E8-B4F2-55C3-29AC-7235AFA4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2.6 </a:t>
            </a:r>
            <a:r>
              <a:rPr lang="ko-KR" altLang="en-US" dirty="0">
                <a:latin typeface="+mn-ea"/>
                <a:ea typeface="+mn-ea"/>
              </a:rPr>
              <a:t>보고서 자동생성</a:t>
            </a:r>
            <a:r>
              <a:rPr lang="en-US" altLang="ko-KR" dirty="0">
                <a:latin typeface="+mn-ea"/>
                <a:ea typeface="+mn-ea"/>
              </a:rPr>
              <a:t>(3/3)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95E3B0-9289-ECB1-77AA-9F018A2984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시스템 구축 방안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8B25827-2A88-2793-F94D-2C7C3FDD132E}"/>
              </a:ext>
            </a:extLst>
          </p:cNvPr>
          <p:cNvGraphicFramePr>
            <a:graphicFrameLocks noGrp="1"/>
          </p:cNvGraphicFramePr>
          <p:nvPr/>
        </p:nvGraphicFramePr>
        <p:xfrm>
          <a:off x="606055" y="1820678"/>
          <a:ext cx="9026898" cy="4659115"/>
        </p:xfrm>
        <a:graphic>
          <a:graphicData uri="http://schemas.openxmlformats.org/drawingml/2006/table">
            <a:tbl>
              <a:tblPr/>
              <a:tblGrid>
                <a:gridCol w="480155">
                  <a:extLst>
                    <a:ext uri="{9D8B030D-6E8A-4147-A177-3AD203B41FA5}">
                      <a16:colId xmlns:a16="http://schemas.microsoft.com/office/drawing/2014/main" val="4106613244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3764902904"/>
                    </a:ext>
                  </a:extLst>
                </a:gridCol>
                <a:gridCol w="352113">
                  <a:extLst>
                    <a:ext uri="{9D8B030D-6E8A-4147-A177-3AD203B41FA5}">
                      <a16:colId xmlns:a16="http://schemas.microsoft.com/office/drawing/2014/main" val="3270755331"/>
                    </a:ext>
                  </a:extLst>
                </a:gridCol>
                <a:gridCol w="352113">
                  <a:extLst>
                    <a:ext uri="{9D8B030D-6E8A-4147-A177-3AD203B41FA5}">
                      <a16:colId xmlns:a16="http://schemas.microsoft.com/office/drawing/2014/main" val="1880476236"/>
                    </a:ext>
                  </a:extLst>
                </a:gridCol>
                <a:gridCol w="352113">
                  <a:extLst>
                    <a:ext uri="{9D8B030D-6E8A-4147-A177-3AD203B41FA5}">
                      <a16:colId xmlns:a16="http://schemas.microsoft.com/office/drawing/2014/main" val="2504844896"/>
                    </a:ext>
                  </a:extLst>
                </a:gridCol>
                <a:gridCol w="424136">
                  <a:extLst>
                    <a:ext uri="{9D8B030D-6E8A-4147-A177-3AD203B41FA5}">
                      <a16:colId xmlns:a16="http://schemas.microsoft.com/office/drawing/2014/main" val="830612977"/>
                    </a:ext>
                  </a:extLst>
                </a:gridCol>
                <a:gridCol w="424136">
                  <a:extLst>
                    <a:ext uri="{9D8B030D-6E8A-4147-A177-3AD203B41FA5}">
                      <a16:colId xmlns:a16="http://schemas.microsoft.com/office/drawing/2014/main" val="1263961089"/>
                    </a:ext>
                  </a:extLst>
                </a:gridCol>
                <a:gridCol w="424136">
                  <a:extLst>
                    <a:ext uri="{9D8B030D-6E8A-4147-A177-3AD203B41FA5}">
                      <a16:colId xmlns:a16="http://schemas.microsoft.com/office/drawing/2014/main" val="3354512575"/>
                    </a:ext>
                  </a:extLst>
                </a:gridCol>
                <a:gridCol w="352113">
                  <a:extLst>
                    <a:ext uri="{9D8B030D-6E8A-4147-A177-3AD203B41FA5}">
                      <a16:colId xmlns:a16="http://schemas.microsoft.com/office/drawing/2014/main" val="2156105219"/>
                    </a:ext>
                  </a:extLst>
                </a:gridCol>
                <a:gridCol w="376120">
                  <a:extLst>
                    <a:ext uri="{9D8B030D-6E8A-4147-A177-3AD203B41FA5}">
                      <a16:colId xmlns:a16="http://schemas.microsoft.com/office/drawing/2014/main" val="2367283610"/>
                    </a:ext>
                  </a:extLst>
                </a:gridCol>
                <a:gridCol w="376120">
                  <a:extLst>
                    <a:ext uri="{9D8B030D-6E8A-4147-A177-3AD203B41FA5}">
                      <a16:colId xmlns:a16="http://schemas.microsoft.com/office/drawing/2014/main" val="2210921522"/>
                    </a:ext>
                  </a:extLst>
                </a:gridCol>
                <a:gridCol w="376120">
                  <a:extLst>
                    <a:ext uri="{9D8B030D-6E8A-4147-A177-3AD203B41FA5}">
                      <a16:colId xmlns:a16="http://schemas.microsoft.com/office/drawing/2014/main" val="3568155064"/>
                    </a:ext>
                  </a:extLst>
                </a:gridCol>
                <a:gridCol w="248079">
                  <a:extLst>
                    <a:ext uri="{9D8B030D-6E8A-4147-A177-3AD203B41FA5}">
                      <a16:colId xmlns:a16="http://schemas.microsoft.com/office/drawing/2014/main" val="2274513306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3415458217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827303029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3424022653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412242809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597108551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3463885307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1164662744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3019435484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229593310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223102216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957935985"/>
                    </a:ext>
                  </a:extLst>
                </a:gridCol>
                <a:gridCol w="280090">
                  <a:extLst>
                    <a:ext uri="{9D8B030D-6E8A-4147-A177-3AD203B41FA5}">
                      <a16:colId xmlns:a16="http://schemas.microsoft.com/office/drawing/2014/main" val="4150668520"/>
                    </a:ext>
                  </a:extLst>
                </a:gridCol>
                <a:gridCol w="216070">
                  <a:extLst>
                    <a:ext uri="{9D8B030D-6E8A-4147-A177-3AD203B41FA5}">
                      <a16:colId xmlns:a16="http://schemas.microsoft.com/office/drawing/2014/main" val="2003144992"/>
                    </a:ext>
                  </a:extLst>
                </a:gridCol>
                <a:gridCol w="216070">
                  <a:extLst>
                    <a:ext uri="{9D8B030D-6E8A-4147-A177-3AD203B41FA5}">
                      <a16:colId xmlns:a16="http://schemas.microsoft.com/office/drawing/2014/main" val="776666919"/>
                    </a:ext>
                  </a:extLst>
                </a:gridCol>
                <a:gridCol w="416134">
                  <a:extLst>
                    <a:ext uri="{9D8B030D-6E8A-4147-A177-3AD203B41FA5}">
                      <a16:colId xmlns:a16="http://schemas.microsoft.com/office/drawing/2014/main" val="4011712062"/>
                    </a:ext>
                  </a:extLst>
                </a:gridCol>
              </a:tblGrid>
              <a:tr h="147031">
                <a:tc gridSpan="27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7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PLN Receiving and NG Usage Monitoring (Reduce PLN Receiving and Control NG usage within HGBT allocation 60.54%)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481015"/>
                  </a:ext>
                </a:extLst>
              </a:tr>
              <a:tr h="102581"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Date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Day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Power Balance (MW)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Steam Balance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HRP Fuel Consumption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Maintenance Time (Hours)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Note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183877"/>
                  </a:ext>
                </a:extLst>
              </a:tr>
              <a:tr h="102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KPE Gen. (A)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KPE Rec.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PLN Rec. (B)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TRT-BF (C)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∑Supply</a:t>
                      </a:r>
                      <a:b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</a:b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(A+B+C)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∑Load + in-house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Reverse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(Ton/h)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COG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NG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IRONMAKING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SMP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HRP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ENERGY FACILITY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104421"/>
                  </a:ext>
                </a:extLst>
              </a:tr>
              <a:tr h="162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KPE Gen. 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SMP-LT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(Nm3/h)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(Nm3/h)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 (MMBTU)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Sint.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Coke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RMH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BF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SMP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CCP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P/P</a:t>
                      </a:r>
                    </a:p>
                  </a:txBody>
                  <a:tcPr marL="0" marR="0" marT="0" marB="0" anchor="ctr"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Linde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Utility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439759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Sun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2,878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2,385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rowSpan="2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Reduce PLN Receiving and Control NG usage within HGBT allocation 60.54%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297673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7,343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459171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38.6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5,289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4,382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Thick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64817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5,619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7,095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5,879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405377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Thu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3,022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TRT O/H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3380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Fri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7,741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2,147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TRT O/H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667536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Sat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TRT O/H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79775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Sun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10,079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2,166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TRT O/H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988106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7,927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TRT O/H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828796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5,407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3,476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TRT O/H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143348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3,897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3,229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TRT O/H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262580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Thu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5,642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6,204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5,140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TRT O/H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486413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Fri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9,801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3,157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2,616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TRT O/H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727121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Sat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8,288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2,601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2,155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42040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Sun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8,067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2,682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2,222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54575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9,611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2,097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590901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38.5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9,676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1,634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1,354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801310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5,775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87480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Thu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22.0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9,782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1,389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1,151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351040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Fri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9,050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118658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Sat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9,816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708407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Sun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1,295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1,073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21059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Est.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690936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7,500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1,313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590794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829608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Thu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10,756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1,585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1,463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60869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Fri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731705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Sat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141098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Sun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088562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20250630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1,969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1,817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61565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118832"/>
                  </a:ext>
                </a:extLst>
              </a:tr>
              <a:tr h="102581"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SUM/AVG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A6A6A6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35.0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8,347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63,373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258187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1RP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1RP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72,655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265335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Ratio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Ratio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5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271699"/>
                  </a:ext>
                </a:extLst>
              </a:tr>
              <a:tr h="10258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Note: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507772"/>
                  </a:ext>
                </a:extLst>
              </a:tr>
              <a:tr h="102581">
                <a:tc gridSpan="13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*UST &amp; HRP</a:t>
                      </a:r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- Maximize HRP COG supply during religious holiday Christmas: 10,000 Nm3/h (normal operation average in 1 day)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925200"/>
                  </a:ext>
                </a:extLst>
              </a:tr>
              <a:tr h="102581">
                <a:tc gridSpan="8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*UST &amp; Coke</a:t>
                      </a:r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GTP - Minimize steam loss by finding and repair steam leak point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812710"/>
                  </a:ext>
                </a:extLst>
              </a:tr>
              <a:tr h="116257">
                <a:tc gridSpan="9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*UST &amp; KBW</a:t>
                      </a:r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- Increase RO water production in minimum 3,000 m3/day in rainy season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915289"/>
                  </a:ext>
                </a:extLst>
              </a:tr>
              <a:tr h="116257">
                <a:tc gridSpan="11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*EPST</a:t>
                      </a:r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- Minimize HSD usage during BF SD by keep minimum power generation and operate auxiliary boiler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109645"/>
                  </a:ext>
                </a:extLst>
              </a:tr>
              <a:tr h="116257">
                <a:tc gridSpan="11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5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*EPST</a:t>
                      </a:r>
                      <a:r>
                        <a:rPr lang="en-US" sz="5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- Minimize reverse power as energy loss by control P/P power generation during HRP / PM / Sinter SD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171"/>
                  </a:ext>
                </a:extLst>
              </a:tr>
            </a:tbl>
          </a:graphicData>
        </a:graphic>
      </p:graphicFrame>
      <p:sp>
        <p:nvSpPr>
          <p:cNvPr id="38" name="직사각형 10">
            <a:extLst>
              <a:ext uri="{FF2B5EF4-FFF2-40B4-BE49-F238E27FC236}">
                <a16:creationId xmlns:a16="http://schemas.microsoft.com/office/drawing/2014/main" id="{48236EAE-1D66-1C11-44CF-670463FE0A75}"/>
              </a:ext>
            </a:extLst>
          </p:cNvPr>
          <p:cNvSpPr/>
          <p:nvPr/>
        </p:nvSpPr>
        <p:spPr>
          <a:xfrm>
            <a:off x="6521201" y="1715261"/>
            <a:ext cx="2877981" cy="182141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 latinLnBrk="0">
              <a:spcBef>
                <a:spcPts val="300"/>
              </a:spcBef>
            </a:pPr>
            <a:r>
              <a:rPr lang="ko-KR" altLang="en-US" kern="0" spc="-10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現 </a:t>
            </a:r>
            <a:r>
              <a:rPr lang="en-US" altLang="ko-KR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KP </a:t>
            </a:r>
            <a:r>
              <a:rPr lang="ko-KR" altLang="en-US" kern="0" spc="-10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에너지 </a:t>
            </a:r>
            <a:r>
              <a:rPr lang="ko-KR" altLang="en-US" kern="0" spc="-10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2"/>
                </a:solidFill>
                <a:latin typeface="+mj-ea"/>
                <a:ea typeface="+mj-ea"/>
              </a:rPr>
              <a:t>보고서 양식 예시</a:t>
            </a:r>
            <a:endParaRPr lang="ko-KR" altLang="en-US" kern="0" spc="-100" dirty="0">
              <a:ln>
                <a:solidFill>
                  <a:srgbClr val="3C3C3C">
                    <a:alpha val="0"/>
                  </a:srgbClr>
                </a:solidFill>
              </a:ln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2155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A76DDF2-4A10-16FF-9082-9ECAC0967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1588755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49CE57-1708-4901-9E6E-F715A2CFE7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추진 일정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C0571-016A-4BB2-A294-38946D25FC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5311" y="635359"/>
            <a:ext cx="9026971" cy="353470"/>
          </a:xfrm>
        </p:spPr>
        <p:txBody>
          <a:bodyPr/>
          <a:lstStyle/>
          <a:p>
            <a:pPr latinLnBrk="0">
              <a:buClr>
                <a:srgbClr val="D2470C"/>
              </a:buClr>
            </a:pPr>
            <a:r>
              <a:rPr lang="en-US" altLang="ko-KR" b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6</a:t>
            </a:r>
            <a:r>
              <a:rPr lang="ko-KR" altLang="en-US" b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개월 일정으로 모델개발 및 시스템 구축 사업을 추진하고자 함</a:t>
            </a:r>
            <a:r>
              <a:rPr lang="en-US" altLang="ko-KR" b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03DE60F4-B256-46DB-8EDE-80DFB2D060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9600" y="273600"/>
            <a:ext cx="2934887" cy="2772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추진 일정</a:t>
            </a:r>
          </a:p>
        </p:txBody>
      </p:sp>
      <p:sp>
        <p:nvSpPr>
          <p:cNvPr id="53" name="Text Box 484">
            <a:extLst>
              <a:ext uri="{FF2B5EF4-FFF2-40B4-BE49-F238E27FC236}">
                <a16:creationId xmlns:a16="http://schemas.microsoft.com/office/drawing/2014/main" id="{C4CCFB7C-3552-4271-8B83-327A294C9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271" y="1209382"/>
            <a:ext cx="755655" cy="2308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" pitchFamily="2" charset="2"/>
              </a:rPr>
              <a:t>Kick Off</a:t>
            </a: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6744202D-099E-41DF-9FDA-06AC3DDD40AB}"/>
              </a:ext>
            </a:extLst>
          </p:cNvPr>
          <p:cNvSpPr/>
          <p:nvPr/>
        </p:nvSpPr>
        <p:spPr bwMode="auto">
          <a:xfrm flipV="1">
            <a:off x="9603174" y="1209382"/>
            <a:ext cx="114283" cy="183691"/>
          </a:xfrm>
          <a:prstGeom prst="triangl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80975" marR="0" lvl="0" indent="-180975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Arial" charset="0"/>
              <a:sym typeface="Wingdings" pitchFamily="2" charset="2"/>
            </a:endParaRPr>
          </a:p>
        </p:txBody>
      </p:sp>
      <p:sp>
        <p:nvSpPr>
          <p:cNvPr id="55" name="Text Box 484">
            <a:extLst>
              <a:ext uri="{FF2B5EF4-FFF2-40B4-BE49-F238E27FC236}">
                <a16:creationId xmlns:a16="http://schemas.microsoft.com/office/drawing/2014/main" id="{9DA23266-FD36-4841-B6CB-57BD97DB2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9651" y="1209382"/>
            <a:ext cx="723299" cy="2308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" pitchFamily="2" charset="2"/>
              </a:rPr>
              <a:t>완료보고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F49473EC-F803-4332-BB83-16FF67E2129D}"/>
              </a:ext>
            </a:extLst>
          </p:cNvPr>
          <p:cNvSpPr/>
          <p:nvPr/>
        </p:nvSpPr>
        <p:spPr bwMode="auto">
          <a:xfrm flipV="1">
            <a:off x="5230019" y="1209382"/>
            <a:ext cx="114283" cy="183691"/>
          </a:xfrm>
          <a:prstGeom prst="triangl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80975" marR="0" lvl="0" indent="-180975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95250" algn="l"/>
              </a:tabLst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Arial" charset="0"/>
              <a:sym typeface="Wingdings" pitchFamily="2" charset="2"/>
            </a:endParaRPr>
          </a:p>
        </p:txBody>
      </p:sp>
      <p:graphicFrame>
        <p:nvGraphicFramePr>
          <p:cNvPr id="5" name="Table 1">
            <a:extLst>
              <a:ext uri="{FF2B5EF4-FFF2-40B4-BE49-F238E27FC236}">
                <a16:creationId xmlns:a16="http://schemas.microsoft.com/office/drawing/2014/main" id="{79E5D794-5E4D-D7E4-C424-0D159038C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873036"/>
              </p:ext>
            </p:extLst>
          </p:nvPr>
        </p:nvGraphicFramePr>
        <p:xfrm>
          <a:off x="201601" y="1507625"/>
          <a:ext cx="9467862" cy="4800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833">
                  <a:extLst>
                    <a:ext uri="{9D8B030D-6E8A-4147-A177-3AD203B41FA5}">
                      <a16:colId xmlns:a16="http://schemas.microsoft.com/office/drawing/2014/main" val="3034987773"/>
                    </a:ext>
                  </a:extLst>
                </a:gridCol>
                <a:gridCol w="3511685">
                  <a:extLst>
                    <a:ext uri="{9D8B030D-6E8A-4147-A177-3AD203B41FA5}">
                      <a16:colId xmlns:a16="http://schemas.microsoft.com/office/drawing/2014/main" val="4108277635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2218670694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2595378583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2588392054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1811923607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2568107766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1824687486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3296224484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2078830522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2598841320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2983704163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1462532540"/>
                    </a:ext>
                  </a:extLst>
                </a:gridCol>
                <a:gridCol w="365612">
                  <a:extLst>
                    <a:ext uri="{9D8B030D-6E8A-4147-A177-3AD203B41FA5}">
                      <a16:colId xmlns:a16="http://schemas.microsoft.com/office/drawing/2014/main" val="40187068"/>
                    </a:ext>
                  </a:extLst>
                </a:gridCol>
              </a:tblGrid>
              <a:tr h="25200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추진 단계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세부 항목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년</a:t>
                      </a:r>
                      <a:endParaRPr 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30581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M+1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M+2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M+3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M+4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M+5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62253"/>
                  </a:ext>
                </a:extLst>
              </a:tr>
              <a:tr h="313230">
                <a:tc rowSpan="2">
                  <a:txBody>
                    <a:bodyPr/>
                    <a:lstStyle/>
                    <a:p>
                      <a:pPr marL="0" marR="0" lvl="0" indent="0" algn="ctr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분석용</a:t>
                      </a:r>
                      <a:endParaRPr kumimoji="1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  <a:p>
                      <a:pPr marL="0" marR="0" lvl="0" indent="0" algn="ctr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데이터 생성</a:t>
                      </a: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요구사항 분석 및 데이터 수집</a:t>
                      </a: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740896"/>
                  </a:ext>
                </a:extLst>
              </a:tr>
              <a:tr h="313230">
                <a:tc vMerge="1">
                  <a:txBody>
                    <a:bodyPr/>
                    <a:lstStyle/>
                    <a:p>
                      <a:pPr marL="0" marR="0" lvl="0" indent="0" algn="ctr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부하별 설비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부하별 분석용 데이터 생성</a:t>
                      </a:r>
                      <a:endParaRPr kumimoji="1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625766"/>
                  </a:ext>
                </a:extLst>
              </a:tr>
              <a:tr h="313230">
                <a:tc rowSpan="4">
                  <a:txBody>
                    <a:bodyPr/>
                    <a:lstStyle/>
                    <a:p>
                      <a:pPr marL="0" marR="0" lvl="0" indent="0" algn="ctr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최적</a:t>
                      </a: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에너지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원단위 관리 지표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</a:t>
                      </a:r>
                      <a:endParaRPr lang="en-US" sz="12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부하별 공정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설비별 에너지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연료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전력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사용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패턴 분석 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093593"/>
                  </a:ext>
                </a:extLst>
              </a:tr>
              <a:tr h="313230">
                <a:tc vMerge="1">
                  <a:txBody>
                    <a:bodyPr/>
                    <a:lstStyle/>
                    <a:p>
                      <a:pPr algn="ctr" defTabSz="1019175" fontAlgn="ctr">
                        <a:spcBef>
                          <a:spcPts val="200"/>
                        </a:spcBef>
                        <a:defRPr/>
                      </a:pPr>
                      <a:endParaRPr lang="en-US" altLang="ko-KR" sz="1200" kern="0" dirty="0"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1019175" fontAlgn="ctr">
                        <a:spcBef>
                          <a:spcPts val="200"/>
                        </a:spcBef>
                        <a:defRPr/>
                      </a:pPr>
                      <a:r>
                        <a:rPr lang="ko-KR" altLang="en-US" sz="1200" kern="0" dirty="0">
                          <a:latin typeface="+mn-ea"/>
                          <a:ea typeface="+mn-ea"/>
                        </a:rPr>
                        <a:t>최적 에너지 원단위 지표 및 예측 모델 개발</a:t>
                      </a:r>
                      <a:endParaRPr lang="en-US" altLang="ko-KR" sz="1200" kern="0" dirty="0"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sz="1400" i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sz="1400" i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345071"/>
                  </a:ext>
                </a:extLst>
              </a:tr>
              <a:tr h="31323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부생가스 생산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소비 밸런스 현황 검토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96286"/>
                  </a:ext>
                </a:extLst>
              </a:tr>
              <a:tr h="31323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예측 모델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(Action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Guidance)</a:t>
                      </a: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부생가스 방산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Case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 조업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최적 분배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가이던스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방안 검토 및 모델 개발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410875"/>
                  </a:ext>
                </a:extLst>
              </a:tr>
              <a:tr h="4425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실시간 모니터링</a:t>
                      </a:r>
                      <a:endParaRPr kumimoji="1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및 이상감지</a:t>
                      </a:r>
                      <a:endParaRPr kumimoji="1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실시간 부하별 공정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설비별 에너지 원단위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모니터링 모델 개발 및 시스템 구축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highlight>
                          <a:srgbClr val="31859C"/>
                        </a:highlight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highlight>
                          <a:srgbClr val="31859C"/>
                        </a:highlight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96413"/>
                  </a:ext>
                </a:extLst>
              </a:tr>
              <a:tr h="442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실시간 모니터링을 통한 이상감지 및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alarm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발생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개발 및 시스템 구축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655637"/>
                  </a:ext>
                </a:extLst>
              </a:tr>
              <a:tr h="442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실시간 부생가스 생산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소비 모니터링 모델 개발 및 시스템 구축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129630"/>
                  </a:ext>
                </a:extLst>
              </a:tr>
              <a:tr h="31323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Dashboard </a:t>
                      </a:r>
                      <a:r>
                        <a:rPr kumimoji="1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구성 </a:t>
                      </a:r>
                      <a:r>
                        <a:rPr kumimoji="1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및일일</a:t>
                      </a:r>
                      <a:r>
                        <a:rPr kumimoji="1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 보고서 생성</a:t>
                      </a:r>
                      <a:endParaRPr kumimoji="1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주기별 보고서 자동생성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337740"/>
                  </a:ext>
                </a:extLst>
              </a:tr>
              <a:tr h="31323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모니터링 화면 구성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 및 조회 기능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623412"/>
                  </a:ext>
                </a:extLst>
              </a:tr>
              <a:tr h="313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ahoma" pitchFamily="34" charset="0"/>
                          <a:sym typeface="Wingdings" pitchFamily="2" charset="2"/>
                        </a:rPr>
                        <a:t>테스트</a:t>
                      </a:r>
                      <a:endParaRPr kumimoji="1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ahoma" pitchFamily="34" charset="0"/>
                        <a:sym typeface="Wingdings" pitchFamily="2" charset="2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부생가스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수배급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최적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가이던스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시스템 테스트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03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910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0B03A-0F7A-BEE1-3656-98F096D5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7E75BCE-944A-6FA1-3975-7FBFDBF8CA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제안 비용</a:t>
            </a:r>
          </a:p>
        </p:txBody>
      </p:sp>
      <p:sp>
        <p:nvSpPr>
          <p:cNvPr id="2" name="텍스트 개체 틀 6">
            <a:extLst>
              <a:ext uri="{FF2B5EF4-FFF2-40B4-BE49-F238E27FC236}">
                <a16:creationId xmlns:a16="http://schemas.microsoft.com/office/drawing/2014/main" id="{5AB531F0-47B4-580C-3923-2F194BAC4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3405" y="2295122"/>
            <a:ext cx="4507345" cy="914400"/>
          </a:xfrm>
        </p:spPr>
        <p:txBody>
          <a:bodyPr/>
          <a:lstStyle/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4.1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인력 투입 계획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4.2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소요 비용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681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55723-0003-AF1F-8B02-5F8D52E1B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FD14638-1AEA-FF1E-3C33-860B71C1F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4.1 </a:t>
            </a:r>
            <a:r>
              <a:rPr lang="ko-KR" altLang="en-US" dirty="0">
                <a:latin typeface="+mn-ea"/>
                <a:ea typeface="+mn-ea"/>
              </a:rPr>
              <a:t>인력 투입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2D877C-2640-0780-9020-27B114B34F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742" y="667257"/>
            <a:ext cx="9026971" cy="339733"/>
          </a:xfrm>
        </p:spPr>
        <p:txBody>
          <a:bodyPr/>
          <a:lstStyle/>
          <a:p>
            <a:pPr latinLnBrk="0">
              <a:buClr>
                <a:srgbClr val="D2470C"/>
              </a:buClr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6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개월 일정으로 데이터 분석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/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모델 개발 및 시스템 구축 작업에 </a:t>
            </a:r>
            <a:r>
              <a:rPr lang="ko-KR" altLang="en-US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총 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21 M/M 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소요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.</a:t>
            </a: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E23E069B-6E54-EA64-238F-8145D48BF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9600" y="273600"/>
            <a:ext cx="2934887" cy="2772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제안 비용</a:t>
            </a:r>
          </a:p>
        </p:txBody>
      </p:sp>
      <p:graphicFrame>
        <p:nvGraphicFramePr>
          <p:cNvPr id="3" name="Group 302">
            <a:extLst>
              <a:ext uri="{FF2B5EF4-FFF2-40B4-BE49-F238E27FC236}">
                <a16:creationId xmlns:a16="http://schemas.microsoft.com/office/drawing/2014/main" id="{A5ED0792-12D3-063D-6181-0297F66CF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489079"/>
              </p:ext>
            </p:extLst>
          </p:nvPr>
        </p:nvGraphicFramePr>
        <p:xfrm>
          <a:off x="344482" y="1327606"/>
          <a:ext cx="9217025" cy="2236789"/>
        </p:xfrm>
        <a:graphic>
          <a:graphicData uri="http://schemas.openxmlformats.org/drawingml/2006/table">
            <a:tbl>
              <a:tblPr/>
              <a:tblGrid>
                <a:gridCol w="1455436">
                  <a:extLst>
                    <a:ext uri="{9D8B030D-6E8A-4147-A177-3AD203B41FA5}">
                      <a16:colId xmlns:a16="http://schemas.microsoft.com/office/drawing/2014/main" val="994130661"/>
                    </a:ext>
                  </a:extLst>
                </a:gridCol>
                <a:gridCol w="2406316">
                  <a:extLst>
                    <a:ext uri="{9D8B030D-6E8A-4147-A177-3AD203B41FA5}">
                      <a16:colId xmlns:a16="http://schemas.microsoft.com/office/drawing/2014/main" val="4116072976"/>
                    </a:ext>
                  </a:extLst>
                </a:gridCol>
                <a:gridCol w="765039">
                  <a:extLst>
                    <a:ext uri="{9D8B030D-6E8A-4147-A177-3AD203B41FA5}">
                      <a16:colId xmlns:a16="http://schemas.microsoft.com/office/drawing/2014/main" val="869049230"/>
                    </a:ext>
                  </a:extLst>
                </a:gridCol>
                <a:gridCol w="765039">
                  <a:extLst>
                    <a:ext uri="{9D8B030D-6E8A-4147-A177-3AD203B41FA5}">
                      <a16:colId xmlns:a16="http://schemas.microsoft.com/office/drawing/2014/main" val="2070979528"/>
                    </a:ext>
                  </a:extLst>
                </a:gridCol>
                <a:gridCol w="765039">
                  <a:extLst>
                    <a:ext uri="{9D8B030D-6E8A-4147-A177-3AD203B41FA5}">
                      <a16:colId xmlns:a16="http://schemas.microsoft.com/office/drawing/2014/main" val="1724986011"/>
                    </a:ext>
                  </a:extLst>
                </a:gridCol>
                <a:gridCol w="765039">
                  <a:extLst>
                    <a:ext uri="{9D8B030D-6E8A-4147-A177-3AD203B41FA5}">
                      <a16:colId xmlns:a16="http://schemas.microsoft.com/office/drawing/2014/main" val="4031761642"/>
                    </a:ext>
                  </a:extLst>
                </a:gridCol>
                <a:gridCol w="765039">
                  <a:extLst>
                    <a:ext uri="{9D8B030D-6E8A-4147-A177-3AD203B41FA5}">
                      <a16:colId xmlns:a16="http://schemas.microsoft.com/office/drawing/2014/main" val="2672394958"/>
                    </a:ext>
                  </a:extLst>
                </a:gridCol>
                <a:gridCol w="765039">
                  <a:extLst>
                    <a:ext uri="{9D8B030D-6E8A-4147-A177-3AD203B41FA5}">
                      <a16:colId xmlns:a16="http://schemas.microsoft.com/office/drawing/2014/main" val="4180561929"/>
                    </a:ext>
                  </a:extLst>
                </a:gridCol>
                <a:gridCol w="765039">
                  <a:extLst>
                    <a:ext uri="{9D8B030D-6E8A-4147-A177-3AD203B41FA5}">
                      <a16:colId xmlns:a16="http://schemas.microsoft.com/office/drawing/2014/main" val="3054943635"/>
                    </a:ext>
                  </a:extLst>
                </a:gridCol>
              </a:tblGrid>
              <a:tr h="515938">
                <a:tc gridSpan="2">
                  <a:txBody>
                    <a:bodyPr/>
                    <a:lstStyle>
                      <a:lvl1pPr marL="361950" indent="-3619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827088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235075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43063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361950" marR="0" lvl="0" indent="-3619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 분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M+2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M+3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M+4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합계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636"/>
                  </a:ext>
                </a:extLst>
              </a:tr>
              <a:tr h="287338">
                <a:tc rowSpan="2"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데이터분석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모델개발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분석 및 모델 개발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87355"/>
                  </a:ext>
                </a:extLst>
              </a:tr>
              <a:tr h="2873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505262"/>
                  </a:ext>
                </a:extLst>
              </a:tr>
              <a:tr h="285750">
                <a:tc rowSpan="3"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시스템구축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커스터마이징</a:t>
                      </a:r>
                    </a:p>
                  </a:txBody>
                  <a:tcPr marL="90000" marR="90000" marT="28800" marB="28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분석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826531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개발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105828"/>
                  </a:ext>
                </a:extLst>
              </a:tr>
              <a:tr h="288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1.5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38635"/>
                  </a:ext>
                </a:extLst>
              </a:tr>
              <a:tr h="285750">
                <a:tc gridSpan="2"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총계</a:t>
                      </a:r>
                    </a:p>
                  </a:txBody>
                  <a:tcPr marL="90000" marR="90000" marT="28800" marB="28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3.0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586973"/>
                  </a:ext>
                </a:extLst>
              </a:tr>
            </a:tbl>
          </a:graphicData>
        </a:graphic>
      </p:graphicFrame>
      <p:graphicFrame>
        <p:nvGraphicFramePr>
          <p:cNvPr id="6" name="Group 282">
            <a:extLst>
              <a:ext uri="{FF2B5EF4-FFF2-40B4-BE49-F238E27FC236}">
                <a16:creationId xmlns:a16="http://schemas.microsoft.com/office/drawing/2014/main" id="{DA22BBBA-1CCB-080D-E912-1216F2FE1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843817"/>
              </p:ext>
            </p:extLst>
          </p:nvPr>
        </p:nvGraphicFramePr>
        <p:xfrm>
          <a:off x="344488" y="4022269"/>
          <a:ext cx="9217019" cy="2225677"/>
        </p:xfrm>
        <a:graphic>
          <a:graphicData uri="http://schemas.openxmlformats.org/drawingml/2006/table">
            <a:tbl>
              <a:tblPr/>
              <a:tblGrid>
                <a:gridCol w="1431149">
                  <a:extLst>
                    <a:ext uri="{9D8B030D-6E8A-4147-A177-3AD203B41FA5}">
                      <a16:colId xmlns:a16="http://schemas.microsoft.com/office/drawing/2014/main" val="3559395455"/>
                    </a:ext>
                  </a:extLst>
                </a:gridCol>
                <a:gridCol w="2448020">
                  <a:extLst>
                    <a:ext uri="{9D8B030D-6E8A-4147-A177-3AD203B41FA5}">
                      <a16:colId xmlns:a16="http://schemas.microsoft.com/office/drawing/2014/main" val="3555114598"/>
                    </a:ext>
                  </a:extLst>
                </a:gridCol>
                <a:gridCol w="762550">
                  <a:extLst>
                    <a:ext uri="{9D8B030D-6E8A-4147-A177-3AD203B41FA5}">
                      <a16:colId xmlns:a16="http://schemas.microsoft.com/office/drawing/2014/main" val="1650045247"/>
                    </a:ext>
                  </a:extLst>
                </a:gridCol>
                <a:gridCol w="762550">
                  <a:extLst>
                    <a:ext uri="{9D8B030D-6E8A-4147-A177-3AD203B41FA5}">
                      <a16:colId xmlns:a16="http://schemas.microsoft.com/office/drawing/2014/main" val="1509824083"/>
                    </a:ext>
                  </a:extLst>
                </a:gridCol>
                <a:gridCol w="762550">
                  <a:extLst>
                    <a:ext uri="{9D8B030D-6E8A-4147-A177-3AD203B41FA5}">
                      <a16:colId xmlns:a16="http://schemas.microsoft.com/office/drawing/2014/main" val="1234814493"/>
                    </a:ext>
                  </a:extLst>
                </a:gridCol>
                <a:gridCol w="762550">
                  <a:extLst>
                    <a:ext uri="{9D8B030D-6E8A-4147-A177-3AD203B41FA5}">
                      <a16:colId xmlns:a16="http://schemas.microsoft.com/office/drawing/2014/main" val="4016377933"/>
                    </a:ext>
                  </a:extLst>
                </a:gridCol>
                <a:gridCol w="762550">
                  <a:extLst>
                    <a:ext uri="{9D8B030D-6E8A-4147-A177-3AD203B41FA5}">
                      <a16:colId xmlns:a16="http://schemas.microsoft.com/office/drawing/2014/main" val="713793111"/>
                    </a:ext>
                  </a:extLst>
                </a:gridCol>
                <a:gridCol w="762550">
                  <a:extLst>
                    <a:ext uri="{9D8B030D-6E8A-4147-A177-3AD203B41FA5}">
                      <a16:colId xmlns:a16="http://schemas.microsoft.com/office/drawing/2014/main" val="534949475"/>
                    </a:ext>
                  </a:extLst>
                </a:gridCol>
                <a:gridCol w="762550">
                  <a:extLst>
                    <a:ext uri="{9D8B030D-6E8A-4147-A177-3AD203B41FA5}">
                      <a16:colId xmlns:a16="http://schemas.microsoft.com/office/drawing/2014/main" val="365792155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361950" marR="0" lvl="0" indent="-3619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 분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61950" indent="-3619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827088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235075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43063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361950" marR="0" lvl="0" indent="-3619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등급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                                   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                     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M+2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M+3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M+4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M+5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합계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89534"/>
                  </a:ext>
                </a:extLst>
              </a:tr>
              <a:tr h="28257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컨설팅</a:t>
                      </a:r>
                    </a:p>
                  </a:txBody>
                  <a:tcPr marL="90000" marR="90000" marT="28800" marB="28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Chief Consultant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843030"/>
                  </a:ext>
                </a:extLst>
              </a:tr>
              <a:tr h="2825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marL="90000" marR="90000" marT="28800" marB="28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Managing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Consultant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2075" indent="-92075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2075" indent="-92075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2075" indent="-92075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2075" indent="-92075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2075" indent="-92075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2075" marR="0" lvl="0" indent="-9207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86492"/>
                  </a:ext>
                </a:extLst>
              </a:tr>
              <a:tr h="2841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marL="90000" marR="90000" marT="28800" marB="28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Senior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Consultant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637807"/>
                  </a:ext>
                </a:extLst>
              </a:tr>
              <a:tr h="280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구축</a:t>
                      </a:r>
                    </a:p>
                  </a:txBody>
                  <a:tcPr marL="90000" marR="90000" marT="28800" marB="28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Senior Engineer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645661"/>
                  </a:ext>
                </a:extLst>
              </a:tr>
              <a:tr h="2809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marL="90000" marR="90000" marT="28800" marB="28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Engineer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044336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28800" marB="28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총계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3.0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4.5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lvl1pPr marL="95250" indent="-95250" algn="l"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90000" marR="900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37223"/>
                  </a:ext>
                </a:extLst>
              </a:tr>
            </a:tbl>
          </a:graphicData>
        </a:graphic>
      </p:graphicFrame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F83AECEC-8B5F-F9CD-E2A4-1298C8E5720E}"/>
              </a:ext>
            </a:extLst>
          </p:cNvPr>
          <p:cNvSpPr txBox="1">
            <a:spLocks/>
          </p:cNvSpPr>
          <p:nvPr/>
        </p:nvSpPr>
        <p:spPr>
          <a:xfrm>
            <a:off x="550112" y="963993"/>
            <a:ext cx="9026971" cy="277201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>
                <a:srgbClr val="D2470C"/>
              </a:buClr>
            </a:pPr>
            <a:r>
              <a:rPr kumimoji="0" lang="en-US" altLang="ko-KR" b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                                                                                                                              (</a:t>
            </a:r>
            <a:r>
              <a:rPr kumimoji="0" lang="ko-KR" altLang="en-US" b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단위 </a:t>
            </a:r>
            <a:r>
              <a:rPr kumimoji="0" lang="en-US" altLang="ko-KR" b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Arial" pitchFamily="34" charset="0"/>
              </a:rPr>
              <a:t>: M/M)</a:t>
            </a:r>
          </a:p>
        </p:txBody>
      </p:sp>
    </p:spTree>
    <p:extLst>
      <p:ext uri="{BB962C8B-B14F-4D97-AF65-F5344CB8AC3E}">
        <p14:creationId xmlns:p14="http://schemas.microsoft.com/office/powerpoint/2010/main" val="1755669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ABE0D-037F-0F8F-BA47-AC249A17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DBCFB5-1F29-D448-3DA5-1121383F3C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4.2 </a:t>
            </a:r>
            <a:r>
              <a:rPr lang="ko-KR" altLang="en-US" dirty="0">
                <a:latin typeface="+mn-ea"/>
                <a:ea typeface="+mn-ea"/>
              </a:rPr>
              <a:t>소요 비용</a:t>
            </a: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BEF8D8C8-D75E-F522-9B31-E31E905B9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9600" y="273600"/>
            <a:ext cx="2934887" cy="2772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제안 비용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56F5EB7D-9006-AC4C-8527-C02A920CD7EF}"/>
              </a:ext>
            </a:extLst>
          </p:cNvPr>
          <p:cNvSpPr txBox="1">
            <a:spLocks/>
          </p:cNvSpPr>
          <p:nvPr/>
        </p:nvSpPr>
        <p:spPr>
          <a:xfrm>
            <a:off x="319742" y="719160"/>
            <a:ext cx="9281458" cy="750314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>
                <a:srgbClr val="D2470C"/>
              </a:buClr>
            </a:pP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6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개월 일정으로 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ECMiner SW (ECMiner™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 및 </a:t>
            </a:r>
            <a:r>
              <a:rPr kumimoji="0" lang="en-US" altLang="ko-KR" b="0" dirty="0" err="1">
                <a:latin typeface="+mn-ea"/>
                <a:ea typeface="+mn-ea"/>
                <a:cs typeface="Arial" pitchFamily="34" charset="0"/>
              </a:rPr>
              <a:t>ECMinerIMS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™ 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각 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1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식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) 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비용 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1.75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억원 및 분석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, 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모델링 포함 全 시스템 구축 인건비 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(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출장비 포함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) 5.54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억원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포함 총 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7.29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억원 소요되나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,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전체 비용 </a:t>
            </a:r>
            <a:r>
              <a:rPr kumimoji="0" lang="en-US" altLang="ko-KR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1/3(33%) </a:t>
            </a:r>
            <a:r>
              <a:rPr kumimoji="0" lang="ko-KR" altLang="en-US" dirty="0" err="1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특별할인된</a:t>
            </a:r>
            <a:r>
              <a:rPr kumimoji="0" lang="ko-KR" altLang="en-US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en-US" altLang="ko-KR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4.88</a:t>
            </a:r>
            <a:r>
              <a:rPr kumimoji="0" lang="ko-KR" altLang="en-US" dirty="0">
                <a:solidFill>
                  <a:srgbClr val="0000FF"/>
                </a:solidFill>
                <a:latin typeface="+mn-ea"/>
                <a:ea typeface="+mn-ea"/>
                <a:cs typeface="Arial" pitchFamily="34" charset="0"/>
              </a:rPr>
              <a:t>억원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으로 제안함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. (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견적서 세부내용 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: 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첨부 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8 </a:t>
            </a:r>
            <a:r>
              <a:rPr kumimoji="0" lang="ko-KR" altLang="en-US" b="0" dirty="0">
                <a:latin typeface="+mn-ea"/>
                <a:ea typeface="+mn-ea"/>
                <a:cs typeface="Arial" pitchFamily="34" charset="0"/>
              </a:rPr>
              <a:t>참조</a:t>
            </a:r>
            <a:r>
              <a:rPr kumimoji="0" lang="en-US" altLang="ko-KR" b="0" dirty="0">
                <a:latin typeface="+mn-ea"/>
                <a:ea typeface="+mn-ea"/>
                <a:cs typeface="Arial" pitchFamily="34" charset="0"/>
              </a:rPr>
              <a:t>)</a:t>
            </a:r>
            <a:endParaRPr kumimoji="0" lang="en-US" altLang="ko-KR" b="0" dirty="0">
              <a:solidFill>
                <a:srgbClr val="FF0000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80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D4F663-50F2-B0D8-D78A-47F151B45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제안 개요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9B5AE5CC-EF96-8579-B688-DE59FB9CAB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1.1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 배경 및 목적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1.2 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업무 범위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 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구축 전략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1.4 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제안의 특장점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1.5 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기대 효과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149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675E-CB7B-AE8D-8752-E8D25092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E46F4B-96F9-78C5-3DD9-FF36AA841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[</a:t>
            </a:r>
            <a:r>
              <a:rPr lang="ko-KR" altLang="en-US" dirty="0">
                <a:latin typeface="+mn-ea"/>
                <a:ea typeface="+mn-ea"/>
              </a:rPr>
              <a:t>첨부</a:t>
            </a:r>
            <a:r>
              <a:rPr lang="en-US" altLang="ko-KR" dirty="0">
                <a:latin typeface="+mn-ea"/>
                <a:ea typeface="+mn-ea"/>
              </a:rPr>
              <a:t>]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7401725A-55F1-79EF-C08E-C55FD4082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3405" y="2295121"/>
            <a:ext cx="6218818" cy="3552785"/>
          </a:xfrm>
        </p:spPr>
        <p:txBody>
          <a:bodyPr/>
          <a:lstStyle/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KP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에너지 수급 구조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KP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부생가스 생산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소비 계통도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KP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전력 수급 구조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KP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부생가스 방산현황 및 개선방향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KP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연료 사용현황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KP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전력 사용현황</a:t>
            </a: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KP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에너지 연도별 수급통계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1" indent="0" latinLnBrk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견적서</a:t>
            </a: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851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1D6EF-560B-73CC-9728-288A5372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7F625B-1085-9C14-E960-54CD40D9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[</a:t>
            </a:r>
            <a:r>
              <a:rPr lang="ko-KR" altLang="en-US" dirty="0">
                <a:latin typeface="+mn-ea"/>
                <a:ea typeface="+mn-ea"/>
              </a:rPr>
              <a:t>첨부</a:t>
            </a:r>
            <a:r>
              <a:rPr lang="en-US" altLang="ko-KR" dirty="0">
                <a:latin typeface="+mn-ea"/>
                <a:ea typeface="+mn-ea"/>
              </a:rPr>
              <a:t>] 1. PT.KP </a:t>
            </a:r>
            <a:r>
              <a:rPr lang="ko-KR" altLang="en-US" dirty="0">
                <a:latin typeface="+mn-ea"/>
                <a:ea typeface="+mn-ea"/>
              </a:rPr>
              <a:t>에너지 수급구조</a:t>
            </a:r>
            <a:endParaRPr kumimoji="1" lang="en-US" altLang="ko-KR" dirty="0">
              <a:solidFill>
                <a:srgbClr val="004B96"/>
              </a:solidFill>
              <a:latin typeface="+mn-ea"/>
              <a:ea typeface="+mn-ea"/>
              <a:sym typeface="Wingding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499E5-53EF-EB3A-2277-63AD4B839BBD}"/>
              </a:ext>
            </a:extLst>
          </p:cNvPr>
          <p:cNvSpPr txBox="1"/>
          <p:nvPr/>
        </p:nvSpPr>
        <p:spPr>
          <a:xfrm>
            <a:off x="170603" y="609059"/>
            <a:ext cx="9696291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atin typeface="+mn-ea"/>
                <a:ea typeface="+mn-ea"/>
              </a:rPr>
              <a:t>○ </a:t>
            </a:r>
            <a:r>
              <a:rPr lang="en-US" altLang="ko-KR" sz="1600" b="1" dirty="0">
                <a:latin typeface="+mn-ea"/>
                <a:ea typeface="+mn-ea"/>
              </a:rPr>
              <a:t>KP</a:t>
            </a:r>
            <a:r>
              <a:rPr lang="ko-KR" altLang="en-US" sz="1600" b="1" dirty="0">
                <a:latin typeface="+mn-ea"/>
                <a:ea typeface="+mn-ea"/>
              </a:rPr>
              <a:t>는 발전</a:t>
            </a:r>
            <a:r>
              <a:rPr lang="en-US" altLang="ko-KR" sz="1600" dirty="0">
                <a:latin typeface="+mn-ea"/>
                <a:ea typeface="+mn-ea"/>
              </a:rPr>
              <a:t>(KPE)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산소 </a:t>
            </a:r>
            <a:r>
              <a:rPr lang="en-US" altLang="ko-KR" sz="1600" b="1" dirty="0">
                <a:latin typeface="+mn-ea"/>
                <a:ea typeface="+mn-ea"/>
              </a:rPr>
              <a:t>Plant</a:t>
            </a:r>
            <a:r>
              <a:rPr lang="en-US" altLang="ko-KR" sz="1600" dirty="0">
                <a:latin typeface="+mn-ea"/>
                <a:ea typeface="+mn-ea"/>
              </a:rPr>
              <a:t>(Linde)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아웃소싱 운영 및 외부 에너지 의존도가 높은 구조</a:t>
            </a:r>
            <a:endParaRPr lang="en-US" altLang="ko-KR" sz="1600" b="1" dirty="0">
              <a:latin typeface="+mn-ea"/>
              <a:ea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ko-KR" sz="1400" dirty="0">
                <a:latin typeface="+mn-ea"/>
                <a:ea typeface="+mn-ea"/>
              </a:rPr>
              <a:t>   - </a:t>
            </a:r>
            <a:r>
              <a:rPr lang="en-US" altLang="ko-KR" sz="1400" b="0" dirty="0">
                <a:latin typeface="+mn-ea"/>
                <a:ea typeface="+mn-ea"/>
              </a:rPr>
              <a:t>[</a:t>
            </a:r>
            <a:r>
              <a:rPr lang="ko-KR" altLang="en-US" sz="1400" b="0" dirty="0">
                <a:latin typeface="+mn-ea"/>
                <a:ea typeface="+mn-ea"/>
              </a:rPr>
              <a:t>전력</a:t>
            </a:r>
            <a:r>
              <a:rPr lang="en-US" altLang="ko-KR" sz="1400" b="0" dirty="0">
                <a:latin typeface="+mn-ea"/>
                <a:ea typeface="+mn-ea"/>
              </a:rPr>
              <a:t>] </a:t>
            </a:r>
            <a:r>
              <a:rPr lang="ko-KR" altLang="en-US" sz="1400" b="0" dirty="0">
                <a:latin typeface="+mn-ea"/>
                <a:ea typeface="+mn-ea"/>
              </a:rPr>
              <a:t>소내 부하는 </a:t>
            </a:r>
            <a:r>
              <a:rPr lang="en-US" altLang="ko-KR" sz="1400" b="0" dirty="0">
                <a:latin typeface="+mn-ea"/>
                <a:ea typeface="+mn-ea"/>
              </a:rPr>
              <a:t>175MW </a:t>
            </a:r>
            <a:r>
              <a:rPr lang="ko-KR" altLang="en-US" sz="1400" b="0" dirty="0">
                <a:latin typeface="+mn-ea"/>
                <a:ea typeface="+mn-ea"/>
              </a:rPr>
              <a:t>이며</a:t>
            </a:r>
            <a:r>
              <a:rPr lang="en-US" altLang="ko-KR" sz="1400" b="0" dirty="0">
                <a:latin typeface="+mn-ea"/>
                <a:ea typeface="+mn-ea"/>
              </a:rPr>
              <a:t>,  PLN/KCE</a:t>
            </a:r>
            <a:r>
              <a:rPr lang="ko-KR" altLang="en-US" sz="1400" b="0" dirty="0">
                <a:latin typeface="+mn-ea"/>
                <a:ea typeface="+mn-ea"/>
              </a:rPr>
              <a:t>로 부터 </a:t>
            </a:r>
            <a:r>
              <a:rPr lang="en-US" altLang="ko-KR" sz="1400" b="0" dirty="0">
                <a:latin typeface="+mn-ea"/>
                <a:ea typeface="+mn-ea"/>
              </a:rPr>
              <a:t>54MW</a:t>
            </a:r>
            <a:r>
              <a:rPr lang="ko-KR" altLang="en-US" sz="1400" b="0" dirty="0">
                <a:latin typeface="+mn-ea"/>
                <a:ea typeface="+mn-ea"/>
              </a:rPr>
              <a:t>를 수전을 받음 </a:t>
            </a:r>
            <a:r>
              <a:rPr lang="en-US" altLang="ko-KR" sz="1200" b="0" dirty="0">
                <a:latin typeface="+mn-ea"/>
                <a:ea typeface="+mn-ea"/>
              </a:rPr>
              <a:t>(’24</a:t>
            </a:r>
            <a:r>
              <a:rPr lang="ko-KR" altLang="en-US" sz="1200" b="0" dirty="0">
                <a:latin typeface="+mn-ea"/>
                <a:ea typeface="+mn-ea"/>
              </a:rPr>
              <a:t>년 기준 </a:t>
            </a:r>
            <a:r>
              <a:rPr lang="ko-KR" altLang="en-US" sz="1200" b="0" dirty="0" err="1">
                <a:latin typeface="+mn-ea"/>
                <a:ea typeface="+mn-ea"/>
              </a:rPr>
              <a:t>수전율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30.4%)</a:t>
            </a:r>
            <a:r>
              <a:rPr lang="ko-KR" altLang="en-US" sz="1400" b="0" dirty="0">
                <a:latin typeface="+mn-ea"/>
                <a:ea typeface="+mn-ea"/>
              </a:rPr>
              <a:t> </a:t>
            </a:r>
            <a:endParaRPr lang="en-US" altLang="ko-KR" sz="1400" b="0" dirty="0">
              <a:latin typeface="+mn-ea"/>
              <a:ea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ko-KR" sz="1400" b="0" dirty="0">
                <a:latin typeface="+mn-ea"/>
                <a:ea typeface="+mn-ea"/>
              </a:rPr>
              <a:t>   - [</a:t>
            </a:r>
            <a:r>
              <a:rPr lang="ko-KR" altLang="en-US" sz="1400" b="0" dirty="0" err="1">
                <a:latin typeface="+mn-ea"/>
                <a:ea typeface="+mn-ea"/>
              </a:rPr>
              <a:t>부생가스</a:t>
            </a:r>
            <a:r>
              <a:rPr lang="en-US" altLang="ko-KR" sz="1400" b="0" dirty="0">
                <a:latin typeface="+mn-ea"/>
                <a:ea typeface="+mn-ea"/>
              </a:rPr>
              <a:t>]</a:t>
            </a:r>
            <a:r>
              <a:rPr lang="ko-KR" altLang="en-US" sz="1400" b="0" dirty="0">
                <a:latin typeface="+mn-ea"/>
                <a:ea typeface="+mn-ea"/>
              </a:rPr>
              <a:t> 소내 발생하는 </a:t>
            </a:r>
            <a:r>
              <a:rPr lang="ko-KR" altLang="en-US" sz="1400" b="0" dirty="0" err="1">
                <a:latin typeface="+mn-ea"/>
                <a:ea typeface="+mn-ea"/>
              </a:rPr>
              <a:t>부생가스</a:t>
            </a:r>
            <a:r>
              <a:rPr lang="en-US" altLang="ko-KR" sz="1400" b="0" dirty="0">
                <a:latin typeface="+mn-ea"/>
                <a:ea typeface="+mn-ea"/>
              </a:rPr>
              <a:t>(BFG, COG, LDG)</a:t>
            </a:r>
            <a:r>
              <a:rPr lang="ko-KR" altLang="en-US" sz="1400" b="0" dirty="0">
                <a:latin typeface="+mn-ea"/>
                <a:ea typeface="+mn-ea"/>
              </a:rPr>
              <a:t>를 </a:t>
            </a:r>
            <a:r>
              <a:rPr lang="ko-KR" altLang="en-US" sz="1400" b="0" dirty="0" err="1">
                <a:latin typeface="+mn-ea"/>
                <a:ea typeface="+mn-ea"/>
              </a:rPr>
              <a:t>조업용</a:t>
            </a:r>
            <a:r>
              <a:rPr lang="en-US" altLang="ko-KR" sz="1400" b="0" dirty="0">
                <a:latin typeface="+mn-ea"/>
                <a:ea typeface="+mn-ea"/>
              </a:rPr>
              <a:t>(54%) </a:t>
            </a:r>
            <a:r>
              <a:rPr lang="ko-KR" altLang="en-US" sz="1400" b="0" dirty="0">
                <a:latin typeface="+mn-ea"/>
                <a:ea typeface="+mn-ea"/>
              </a:rPr>
              <a:t>및 발전용</a:t>
            </a:r>
            <a:r>
              <a:rPr lang="en-US" altLang="ko-KR" sz="1400" b="0" dirty="0">
                <a:latin typeface="+mn-ea"/>
                <a:ea typeface="+mn-ea"/>
              </a:rPr>
              <a:t>(43%) </a:t>
            </a:r>
            <a:r>
              <a:rPr lang="ko-KR" altLang="en-US" sz="1400" b="0" dirty="0">
                <a:latin typeface="+mn-ea"/>
                <a:ea typeface="+mn-ea"/>
              </a:rPr>
              <a:t>연료로 사용 </a:t>
            </a:r>
            <a:r>
              <a:rPr lang="en-US" altLang="ko-KR" sz="1400" b="0" dirty="0">
                <a:latin typeface="+mn-ea"/>
                <a:ea typeface="+mn-ea"/>
              </a:rPr>
              <a:t>(</a:t>
            </a:r>
            <a:r>
              <a:rPr lang="ko-KR" altLang="en-US" sz="1400" b="0" dirty="0">
                <a:latin typeface="+mn-ea"/>
                <a:ea typeface="+mn-ea"/>
              </a:rPr>
              <a:t>판매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방산 </a:t>
            </a:r>
            <a:r>
              <a:rPr lang="en-US" altLang="ko-KR" sz="1400" b="0" dirty="0">
                <a:latin typeface="+mn-ea"/>
                <a:ea typeface="+mn-ea"/>
              </a:rPr>
              <a:t>3%) </a:t>
            </a:r>
          </a:p>
          <a:p>
            <a:pPr lvl="0">
              <a:lnSpc>
                <a:spcPct val="130000"/>
              </a:lnSpc>
            </a:pPr>
            <a:r>
              <a:rPr lang="en-US" altLang="ko-KR" sz="1400" b="0" dirty="0">
                <a:latin typeface="+mn-ea"/>
                <a:ea typeface="+mn-ea"/>
              </a:rPr>
              <a:t>   - [NG] </a:t>
            </a:r>
            <a:r>
              <a:rPr lang="ko-KR" altLang="en-US" sz="1400" b="0" dirty="0">
                <a:latin typeface="+mn-ea"/>
                <a:ea typeface="+mn-ea"/>
              </a:rPr>
              <a:t>외부에서 구입하는 </a:t>
            </a:r>
            <a:r>
              <a:rPr lang="en-US" altLang="ko-KR" sz="1400" b="0" dirty="0">
                <a:latin typeface="+mn-ea"/>
                <a:ea typeface="+mn-ea"/>
              </a:rPr>
              <a:t>NG</a:t>
            </a:r>
            <a:r>
              <a:rPr lang="ko-KR" altLang="en-US" sz="1400" b="0" dirty="0">
                <a:latin typeface="+mn-ea"/>
                <a:ea typeface="+mn-ea"/>
              </a:rPr>
              <a:t>의 </a:t>
            </a:r>
            <a:r>
              <a:rPr lang="en-US" altLang="ko-KR" sz="1400" b="0" dirty="0">
                <a:latin typeface="+mn-ea"/>
                <a:ea typeface="+mn-ea"/>
              </a:rPr>
              <a:t>91%</a:t>
            </a:r>
            <a:r>
              <a:rPr lang="ko-KR" altLang="en-US" sz="1400" b="0" dirty="0">
                <a:latin typeface="+mn-ea"/>
                <a:ea typeface="+mn-ea"/>
              </a:rPr>
              <a:t>는 열연에서 사용하고 있으며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제강</a:t>
            </a:r>
            <a:r>
              <a:rPr lang="en-US" altLang="ko-KR" sz="1400" b="0" dirty="0">
                <a:latin typeface="+mn-ea"/>
                <a:ea typeface="+mn-ea"/>
              </a:rPr>
              <a:t>/</a:t>
            </a:r>
            <a:r>
              <a:rPr lang="ko-KR" altLang="en-US" sz="1400" b="0" dirty="0">
                <a:latin typeface="+mn-ea"/>
                <a:ea typeface="+mn-ea"/>
              </a:rPr>
              <a:t>연주 </a:t>
            </a:r>
            <a:r>
              <a:rPr lang="en-US" altLang="ko-KR" sz="1400" b="0" dirty="0">
                <a:latin typeface="+mn-ea"/>
                <a:ea typeface="+mn-ea"/>
              </a:rPr>
              <a:t>8%, </a:t>
            </a:r>
            <a:r>
              <a:rPr lang="ko-KR" altLang="en-US" sz="1400" b="0" dirty="0">
                <a:latin typeface="+mn-ea"/>
                <a:ea typeface="+mn-ea"/>
              </a:rPr>
              <a:t>기타 </a:t>
            </a:r>
            <a:r>
              <a:rPr lang="en-US" altLang="ko-KR" sz="1400" b="0" dirty="0">
                <a:latin typeface="+mn-ea"/>
                <a:ea typeface="+mn-ea"/>
              </a:rPr>
              <a:t>1% </a:t>
            </a:r>
            <a:r>
              <a:rPr lang="ko-KR" altLang="en-US" sz="1400" b="0" dirty="0">
                <a:latin typeface="+mn-ea"/>
                <a:ea typeface="+mn-ea"/>
              </a:rPr>
              <a:t>사용 중</a:t>
            </a:r>
            <a:endParaRPr lang="en-US" altLang="ko-KR" sz="1400" b="0" dirty="0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b="0" dirty="0">
                <a:latin typeface="+mn-ea"/>
                <a:ea typeface="+mn-ea"/>
              </a:rPr>
              <a:t>      . NG</a:t>
            </a:r>
            <a:r>
              <a:rPr lang="ko-KR" altLang="en-US" sz="1400" b="0" dirty="0">
                <a:latin typeface="+mn-ea"/>
                <a:ea typeface="+mn-ea"/>
              </a:rPr>
              <a:t>사용</a:t>
            </a:r>
            <a:r>
              <a:rPr lang="en-US" sz="1400" b="0" dirty="0">
                <a:latin typeface="+mn-ea"/>
                <a:ea typeface="+mn-ea"/>
              </a:rPr>
              <a:t>(</a:t>
            </a:r>
            <a:r>
              <a:rPr lang="en-US" altLang="ko-KR" sz="1400" b="0" dirty="0">
                <a:latin typeface="+mn-ea"/>
                <a:ea typeface="+mn-ea"/>
              </a:rPr>
              <a:t>N㎥/h) : (</a:t>
            </a:r>
            <a:r>
              <a:rPr lang="ko-KR" altLang="en-US" sz="1400" b="0" dirty="0">
                <a:latin typeface="+mn-ea"/>
                <a:ea typeface="+mn-ea"/>
              </a:rPr>
              <a:t>열연</a:t>
            </a:r>
            <a:r>
              <a:rPr lang="en-US" altLang="ko-KR" sz="1400" b="0" dirty="0">
                <a:latin typeface="+mn-ea"/>
                <a:ea typeface="+mn-ea"/>
              </a:rPr>
              <a:t>) 2,541, (</a:t>
            </a:r>
            <a:r>
              <a:rPr lang="ko-KR" altLang="en-US" sz="1400" b="0" dirty="0">
                <a:latin typeface="+mn-ea"/>
                <a:ea typeface="+mn-ea"/>
              </a:rPr>
              <a:t>제강</a:t>
            </a:r>
            <a:r>
              <a:rPr lang="en-US" altLang="ko-KR" sz="1400" b="0" dirty="0">
                <a:latin typeface="+mn-ea"/>
                <a:ea typeface="+mn-ea"/>
              </a:rPr>
              <a:t>) 139, (</a:t>
            </a:r>
            <a:r>
              <a:rPr lang="ko-KR" altLang="en-US" sz="1400" b="0" dirty="0">
                <a:latin typeface="+mn-ea"/>
                <a:ea typeface="+mn-ea"/>
              </a:rPr>
              <a:t>연주</a:t>
            </a:r>
            <a:r>
              <a:rPr lang="en-US" altLang="ko-KR" sz="1400" b="0" dirty="0">
                <a:latin typeface="+mn-ea"/>
                <a:ea typeface="+mn-ea"/>
              </a:rPr>
              <a:t>) 97</a:t>
            </a:r>
            <a:endParaRPr lang="en-US" sz="1400" b="0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EDCA0D-B779-F256-40B0-BC4024A0A53B}"/>
              </a:ext>
            </a:extLst>
          </p:cNvPr>
          <p:cNvGrpSpPr/>
          <p:nvPr/>
        </p:nvGrpSpPr>
        <p:grpSpPr>
          <a:xfrm>
            <a:off x="416496" y="2128010"/>
            <a:ext cx="9091853" cy="4354016"/>
            <a:chOff x="416496" y="2057392"/>
            <a:chExt cx="9091853" cy="45734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09D0C4-A193-3763-78A2-5938692968EA}"/>
                </a:ext>
              </a:extLst>
            </p:cNvPr>
            <p:cNvSpPr/>
            <p:nvPr/>
          </p:nvSpPr>
          <p:spPr>
            <a:xfrm>
              <a:off x="3669556" y="3809894"/>
              <a:ext cx="720080" cy="17527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BD89F6-47E2-0FBD-5742-54C81482CBB3}"/>
                </a:ext>
              </a:extLst>
            </p:cNvPr>
            <p:cNvSpPr/>
            <p:nvPr/>
          </p:nvSpPr>
          <p:spPr>
            <a:xfrm>
              <a:off x="3455768" y="3418671"/>
              <a:ext cx="3384376" cy="2910958"/>
            </a:xfrm>
            <a:prstGeom prst="rect">
              <a:avLst/>
            </a:prstGeom>
            <a:noFill/>
            <a:ln w="19050" cap="flat" cmpd="sng" algn="ctr">
              <a:solidFill>
                <a:schemeClr val="accent1">
                  <a:lumMod val="75000"/>
                  <a:lumOff val="2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9" name="그룹 62">
              <a:extLst>
                <a:ext uri="{FF2B5EF4-FFF2-40B4-BE49-F238E27FC236}">
                  <a16:creationId xmlns:a16="http://schemas.microsoft.com/office/drawing/2014/main" id="{8B86CEA5-0958-7C84-5166-9D6258554B05}"/>
                </a:ext>
              </a:extLst>
            </p:cNvPr>
            <p:cNvGrpSpPr/>
            <p:nvPr/>
          </p:nvGrpSpPr>
          <p:grpSpPr>
            <a:xfrm>
              <a:off x="8115315" y="3487478"/>
              <a:ext cx="1262236" cy="812238"/>
              <a:chOff x="7977336" y="3390900"/>
              <a:chExt cx="1262236" cy="902196"/>
            </a:xfrm>
          </p:grpSpPr>
          <p:pic>
            <p:nvPicPr>
              <p:cNvPr id="84" name="Picture 4" descr="https://2.bp.blogspot.com/-aywkVhCFv3k/Vtc1mUCSuJI/AAAAAAAAKUE/NFLaJL_jja8/s1600/Lowongan%2BKerja%2BPT%2BKrakatau%2BPosco%2BEnergy%2BPendidkan%2BBachelor%2Bgraduate%2BS1.jpg">
                <a:extLst>
                  <a:ext uri="{FF2B5EF4-FFF2-40B4-BE49-F238E27FC236}">
                    <a16:creationId xmlns:a16="http://schemas.microsoft.com/office/drawing/2014/main" id="{286B1962-2148-C8DC-A7D1-4322EF905C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3271" t="7143" r="11526" b="21429"/>
              <a:stretch>
                <a:fillRect/>
              </a:stretch>
            </p:blipFill>
            <p:spPr bwMode="auto">
              <a:xfrm>
                <a:off x="8015436" y="3479800"/>
                <a:ext cx="1224136" cy="720080"/>
              </a:xfrm>
              <a:prstGeom prst="rect">
                <a:avLst/>
              </a:prstGeom>
              <a:noFill/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2F3AC0A-C46E-B609-3C35-52C7B08ECE15}"/>
                  </a:ext>
                </a:extLst>
              </p:cNvPr>
              <p:cNvSpPr/>
              <p:nvPr/>
            </p:nvSpPr>
            <p:spPr>
              <a:xfrm>
                <a:off x="7977336" y="3390900"/>
                <a:ext cx="1262236" cy="90219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그룹 65">
              <a:extLst>
                <a:ext uri="{FF2B5EF4-FFF2-40B4-BE49-F238E27FC236}">
                  <a16:creationId xmlns:a16="http://schemas.microsoft.com/office/drawing/2014/main" id="{B4D4E6CC-9467-AB7F-C4A5-17DF5359C38F}"/>
                </a:ext>
              </a:extLst>
            </p:cNvPr>
            <p:cNvGrpSpPr/>
            <p:nvPr/>
          </p:nvGrpSpPr>
          <p:grpSpPr>
            <a:xfrm>
              <a:off x="3994918" y="2198370"/>
              <a:ext cx="2376264" cy="625414"/>
              <a:chOff x="3152800" y="1247552"/>
              <a:chExt cx="2376264" cy="694680"/>
            </a:xfrm>
          </p:grpSpPr>
          <p:pic>
            <p:nvPicPr>
              <p:cNvPr id="81" name="Picture 8" descr="http://www.titaninfra.com/wp-content/uploads/2015/03/logo-pln-e1431627639360.png">
                <a:extLst>
                  <a:ext uri="{FF2B5EF4-FFF2-40B4-BE49-F238E27FC236}">
                    <a16:creationId xmlns:a16="http://schemas.microsoft.com/office/drawing/2014/main" id="{CDEE23B1-53CE-D2F2-53C7-C1FD27405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681" r="69697"/>
              <a:stretch>
                <a:fillRect/>
              </a:stretch>
            </p:blipFill>
            <p:spPr bwMode="auto">
              <a:xfrm>
                <a:off x="3209100" y="1315368"/>
                <a:ext cx="485855" cy="568863"/>
              </a:xfrm>
              <a:prstGeom prst="rect">
                <a:avLst/>
              </a:prstGeom>
              <a:noFill/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9719A8C-000A-D7F5-7769-A3E80206F5BF}"/>
                  </a:ext>
                </a:extLst>
              </p:cNvPr>
              <p:cNvSpPr txBox="1"/>
              <p:nvPr/>
            </p:nvSpPr>
            <p:spPr>
              <a:xfrm>
                <a:off x="3728864" y="1315368"/>
                <a:ext cx="1680268" cy="592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PT. PLN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</a:t>
                </a:r>
                <a:r>
                  <a:rPr kumimoji="0" lang="ko-KR" alt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인니 국영전력회사</a:t>
                </a:r>
                <a:r>
                  <a:rPr kumimoji="0" lang="en-US" altLang="ko-KR" sz="13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)</a:t>
                </a:r>
                <a:endParaRPr kumimoji="0" lang="ko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0358614-BE81-410A-2C16-09D33EC25D21}"/>
                  </a:ext>
                </a:extLst>
              </p:cNvPr>
              <p:cNvSpPr/>
              <p:nvPr/>
            </p:nvSpPr>
            <p:spPr>
              <a:xfrm>
                <a:off x="3152800" y="1247552"/>
                <a:ext cx="2376264" cy="694680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841808E-E203-683C-B73B-4BF10E5F873C}"/>
                </a:ext>
              </a:extLst>
            </p:cNvPr>
            <p:cNvCxnSpPr/>
            <p:nvPr/>
          </p:nvCxnSpPr>
          <p:spPr>
            <a:xfrm>
              <a:off x="4880992" y="2827558"/>
              <a:ext cx="0" cy="5833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A932F26-A19A-F367-B183-46C8E9DD8746}"/>
                </a:ext>
              </a:extLst>
            </p:cNvPr>
            <p:cNvCxnSpPr/>
            <p:nvPr/>
          </p:nvCxnSpPr>
          <p:spPr>
            <a:xfrm flipV="1">
              <a:off x="5423148" y="2827558"/>
              <a:ext cx="0" cy="5833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tailEnd type="arrow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ACCD2F-AFA3-9E27-0EE5-9B1D4FC75807}"/>
                </a:ext>
              </a:extLst>
            </p:cNvPr>
            <p:cNvSpPr txBox="1"/>
            <p:nvPr/>
          </p:nvSpPr>
          <p:spPr>
            <a:xfrm>
              <a:off x="3988543" y="2884525"/>
              <a:ext cx="909223" cy="51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수전</a:t>
              </a:r>
              <a:endParaRPr kumimoji="0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(32.6MW)</a:t>
              </a:r>
              <a:endPara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78D069-B557-5C19-46A1-2B62FE990C9C}"/>
                </a:ext>
              </a:extLst>
            </p:cNvPr>
            <p:cNvSpPr txBox="1"/>
            <p:nvPr/>
          </p:nvSpPr>
          <p:spPr>
            <a:xfrm>
              <a:off x="5460062" y="2912796"/>
              <a:ext cx="1210588" cy="51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역송 </a:t>
              </a: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(0.5MW)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   </a:t>
              </a: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</a:rPr>
                <a:t>* </a:t>
              </a: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</a:rPr>
                <a:t>미보상</a:t>
              </a:r>
            </a:p>
          </p:txBody>
        </p:sp>
        <p:grpSp>
          <p:nvGrpSpPr>
            <p:cNvPr id="15" name="그룹 73">
              <a:extLst>
                <a:ext uri="{FF2B5EF4-FFF2-40B4-BE49-F238E27FC236}">
                  <a16:creationId xmlns:a16="http://schemas.microsoft.com/office/drawing/2014/main" id="{E900A578-D667-71AD-7751-94865A27899A}"/>
                </a:ext>
              </a:extLst>
            </p:cNvPr>
            <p:cNvGrpSpPr/>
            <p:nvPr/>
          </p:nvGrpSpPr>
          <p:grpSpPr>
            <a:xfrm>
              <a:off x="588148" y="4940917"/>
              <a:ext cx="1786763" cy="565736"/>
              <a:chOff x="416496" y="5563840"/>
              <a:chExt cx="1786763" cy="628392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C69E8B7-EA12-E666-E59B-CBFA18FEDB27}"/>
                  </a:ext>
                </a:extLst>
              </p:cNvPr>
              <p:cNvSpPr txBox="1"/>
              <p:nvPr/>
            </p:nvSpPr>
            <p:spPr>
              <a:xfrm>
                <a:off x="1367774" y="5599724"/>
                <a:ext cx="835485" cy="592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PGN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300" b="0" i="0" u="none" strike="noStrike" kern="0" cap="none" spc="-10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</a:t>
                </a:r>
                <a:r>
                  <a:rPr kumimoji="0" lang="ko-KR" altLang="en-US" sz="1300" b="0" i="0" u="none" strike="noStrike" kern="0" cap="none" spc="-10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국영 </a:t>
                </a:r>
                <a:r>
                  <a:rPr kumimoji="0" lang="en-US" altLang="ko-KR" sz="1300" b="0" i="0" u="none" strike="noStrike" kern="0" cap="none" spc="-10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NG)</a:t>
                </a:r>
                <a:endPara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D9A95B8-5558-2E2A-285E-6FCCECA57D95}"/>
                  </a:ext>
                </a:extLst>
              </p:cNvPr>
              <p:cNvSpPr/>
              <p:nvPr/>
            </p:nvSpPr>
            <p:spPr>
              <a:xfrm>
                <a:off x="416496" y="5563840"/>
                <a:ext cx="1767904" cy="588764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65D40-96C0-8318-2796-DDAA94613993}"/>
                </a:ext>
              </a:extLst>
            </p:cNvPr>
            <p:cNvSpPr txBox="1"/>
            <p:nvPr/>
          </p:nvSpPr>
          <p:spPr>
            <a:xfrm>
              <a:off x="4749676" y="4184254"/>
              <a:ext cx="2015295" cy="32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 가스발생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: 673Gcal/h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8384F8-86CA-B095-6A82-B6DD5A548953}"/>
                </a:ext>
              </a:extLst>
            </p:cNvPr>
            <p:cNvSpPr txBox="1"/>
            <p:nvPr/>
          </p:nvSpPr>
          <p:spPr>
            <a:xfrm>
              <a:off x="4749676" y="4984460"/>
              <a:ext cx="2105063" cy="549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 전력부하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: 175MW</a:t>
              </a:r>
              <a:b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</a:b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 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산소공장 등 판매분 포함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)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F19084-B95A-E69F-517B-AC37F836AEAE}"/>
                </a:ext>
              </a:extLst>
            </p:cNvPr>
            <p:cNvSpPr txBox="1"/>
            <p:nvPr/>
          </p:nvSpPr>
          <p:spPr>
            <a:xfrm>
              <a:off x="7060655" y="3385531"/>
              <a:ext cx="886781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288Gcal/h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0B9F402-A2AC-11FE-1E41-31E9F8FA2AF1}"/>
                </a:ext>
              </a:extLst>
            </p:cNvPr>
            <p:cNvCxnSpPr/>
            <p:nvPr/>
          </p:nvCxnSpPr>
          <p:spPr>
            <a:xfrm rot="5400000" flipV="1">
              <a:off x="7485315" y="3030484"/>
              <a:ext cx="0" cy="1260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tailEnd type="arrow"/>
            </a:ln>
            <a:effectLst/>
          </p:spPr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DF83CBE-0E7C-2CA3-4BC1-30D6B01ECBA9}"/>
                </a:ext>
              </a:extLst>
            </p:cNvPr>
            <p:cNvCxnSpPr/>
            <p:nvPr/>
          </p:nvCxnSpPr>
          <p:spPr>
            <a:xfrm rot="16200000" flipH="1" flipV="1">
              <a:off x="7485315" y="3526909"/>
              <a:ext cx="0" cy="1260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21" name="Picture 4" descr="http://www.the-linde-group.com/internet.global.thelindegroup.global/en/images/Lincare_Logo_CMYK_POS14_180572.jpg?v=2.0">
              <a:extLst>
                <a:ext uri="{FF2B5EF4-FFF2-40B4-BE49-F238E27FC236}">
                  <a16:creationId xmlns:a16="http://schemas.microsoft.com/office/drawing/2014/main" id="{F96D941B-F56B-C869-56C2-A03CE2B2E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588" r="53360"/>
            <a:stretch>
              <a:fillRect/>
            </a:stretch>
          </p:blipFill>
          <p:spPr bwMode="auto">
            <a:xfrm>
              <a:off x="609356" y="3385304"/>
              <a:ext cx="580256" cy="361319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D4F5B-D39A-0EA7-AA87-AA537435FF1F}"/>
                </a:ext>
              </a:extLst>
            </p:cNvPr>
            <p:cNvSpPr txBox="1"/>
            <p:nvPr/>
          </p:nvSpPr>
          <p:spPr>
            <a:xfrm>
              <a:off x="1147320" y="3331642"/>
              <a:ext cx="1231427" cy="533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PT.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LINDE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산소설비 운영</a:t>
              </a: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)</a:t>
              </a:r>
              <a:endParaRPr kumimoji="0" lang="ko-KR" altLang="en-US" sz="13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pic>
          <p:nvPicPr>
            <p:cNvPr id="23" name="Picture 6" descr="http://www.kdl.co.id/images/logo4.png">
              <a:extLst>
                <a:ext uri="{FF2B5EF4-FFF2-40B4-BE49-F238E27FC236}">
                  <a16:creationId xmlns:a16="http://schemas.microsoft.com/office/drawing/2014/main" id="{8140D391-09EB-8B1C-6C4E-7A2EDE2F8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39704" r="39499" b="43280"/>
            <a:stretch>
              <a:fillRect/>
            </a:stretch>
          </p:blipFill>
          <p:spPr bwMode="auto">
            <a:xfrm>
              <a:off x="609356" y="4075278"/>
              <a:ext cx="576064" cy="565772"/>
            </a:xfrm>
            <a:prstGeom prst="rect">
              <a:avLst/>
            </a:prstGeom>
            <a:no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7D23CF-1F50-439B-5D46-4FE08188F25F}"/>
                </a:ext>
              </a:extLst>
            </p:cNvPr>
            <p:cNvSpPr txBox="1"/>
            <p:nvPr/>
          </p:nvSpPr>
          <p:spPr>
            <a:xfrm>
              <a:off x="1113412" y="4151540"/>
              <a:ext cx="1285929" cy="533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PT.KTI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(KS </a:t>
              </a:r>
              <a:r>
                <a:rPr kumimoji="0" lang="ko-KR" altLang="en-US" sz="1300" b="0" i="0" u="none" strike="noStrike" kern="0" cap="none" spc="-10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용수 자회사</a:t>
              </a:r>
              <a:r>
                <a:rPr kumimoji="0" lang="en-US" altLang="ko-KR" sz="1300" b="0" i="0" u="none" strike="noStrike" kern="0" cap="none" spc="-10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)</a:t>
              </a:r>
              <a:endParaRPr kumimoji="0" lang="ko-KR" altLang="en-US" sz="1300" b="0" i="0" u="none" strike="noStrike" kern="0" cap="none" spc="-10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4EDBB1-9854-B347-6817-F737911BC367}"/>
                </a:ext>
              </a:extLst>
            </p:cNvPr>
            <p:cNvSpPr/>
            <p:nvPr/>
          </p:nvSpPr>
          <p:spPr>
            <a:xfrm>
              <a:off x="588148" y="4128673"/>
              <a:ext cx="1767904" cy="530059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71CAE2-C88B-6833-9AFC-47EB1E125372}"/>
                </a:ext>
              </a:extLst>
            </p:cNvPr>
            <p:cNvSpPr/>
            <p:nvPr/>
          </p:nvSpPr>
          <p:spPr>
            <a:xfrm>
              <a:off x="588148" y="3301115"/>
              <a:ext cx="1767904" cy="530059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C18E77C-DDDF-ECD4-42EF-13EDDBCA322B}"/>
                </a:ext>
              </a:extLst>
            </p:cNvPr>
            <p:cNvCxnSpPr/>
            <p:nvPr/>
          </p:nvCxnSpPr>
          <p:spPr>
            <a:xfrm rot="5400000" flipV="1">
              <a:off x="2902948" y="3031861"/>
              <a:ext cx="0" cy="1080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A1BAEF28-796B-0C65-B677-A8284ABD5A0C}"/>
                </a:ext>
              </a:extLst>
            </p:cNvPr>
            <p:cNvCxnSpPr/>
            <p:nvPr/>
          </p:nvCxnSpPr>
          <p:spPr>
            <a:xfrm rot="5400000" flipV="1">
              <a:off x="2902948" y="3847985"/>
              <a:ext cx="0" cy="1080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C7C4828-893E-90C1-A5A6-45C978A36A71}"/>
                </a:ext>
              </a:extLst>
            </p:cNvPr>
            <p:cNvCxnSpPr/>
            <p:nvPr/>
          </p:nvCxnSpPr>
          <p:spPr>
            <a:xfrm rot="5400000" flipV="1">
              <a:off x="2902948" y="4683091"/>
              <a:ext cx="0" cy="1080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52FFB-B7E2-3EBD-5E72-CB65D21B2AA7}"/>
                </a:ext>
              </a:extLst>
            </p:cNvPr>
            <p:cNvSpPr txBox="1"/>
            <p:nvPr/>
          </p:nvSpPr>
          <p:spPr>
            <a:xfrm>
              <a:off x="6876310" y="3888677"/>
              <a:ext cx="1255472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1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108MW</a:t>
              </a:r>
              <a:r>
                <a:rPr kumimoji="0" lang="en-US" altLang="ko-KR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, 38T/h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243024-4A48-757B-4AC4-3994F3A140F5}"/>
                </a:ext>
              </a:extLst>
            </p:cNvPr>
            <p:cNvSpPr txBox="1"/>
            <p:nvPr/>
          </p:nvSpPr>
          <p:spPr>
            <a:xfrm>
              <a:off x="7030197" y="4128896"/>
              <a:ext cx="947695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전력</a:t>
              </a: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, </a:t>
              </a:r>
              <a:r>
                <a: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스팀</a:t>
              </a: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6E278-7729-1B03-1033-C762369A7CE6}"/>
                </a:ext>
              </a:extLst>
            </p:cNvPr>
            <p:cNvSpPr txBox="1"/>
            <p:nvPr/>
          </p:nvSpPr>
          <p:spPr>
            <a:xfrm>
              <a:off x="6877116" y="3631137"/>
              <a:ext cx="1253868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(BFG, COG, LDG)</a:t>
              </a:r>
            </a:p>
          </p:txBody>
        </p:sp>
        <p:pic>
          <p:nvPicPr>
            <p:cNvPr id="33" name="Picture 6" descr="http://www.krakatauposco.co.id/images/logo-krakatauposco.png">
              <a:extLst>
                <a:ext uri="{FF2B5EF4-FFF2-40B4-BE49-F238E27FC236}">
                  <a16:creationId xmlns:a16="http://schemas.microsoft.com/office/drawing/2014/main" id="{9AA1AF8C-FA6A-405B-6AD9-19D12A533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t="40707" b="44755"/>
            <a:stretch>
              <a:fillRect/>
            </a:stretch>
          </p:blipFill>
          <p:spPr bwMode="auto">
            <a:xfrm>
              <a:off x="3538240" y="3409492"/>
              <a:ext cx="1872208" cy="279439"/>
            </a:xfrm>
            <a:prstGeom prst="rect">
              <a:avLst/>
            </a:prstGeom>
            <a:noFill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AE0654-5C59-3CE0-01BF-F25441AEDB64}"/>
                </a:ext>
              </a:extLst>
            </p:cNvPr>
            <p:cNvSpPr txBox="1"/>
            <p:nvPr/>
          </p:nvSpPr>
          <p:spPr>
            <a:xfrm>
              <a:off x="3764260" y="3863289"/>
              <a:ext cx="543739" cy="32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고로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3BD6F4-C7DE-2D21-16DD-2D1AAD5584D2}"/>
                </a:ext>
              </a:extLst>
            </p:cNvPr>
            <p:cNvSpPr txBox="1"/>
            <p:nvPr/>
          </p:nvSpPr>
          <p:spPr>
            <a:xfrm>
              <a:off x="3723938" y="4190549"/>
              <a:ext cx="609461" cy="32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Coke</a:t>
              </a: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A17666-02CA-D8B0-E1E4-400316FFDFA9}"/>
                </a:ext>
              </a:extLst>
            </p:cNvPr>
            <p:cNvSpPr txBox="1"/>
            <p:nvPr/>
          </p:nvSpPr>
          <p:spPr>
            <a:xfrm>
              <a:off x="3764260" y="4531891"/>
              <a:ext cx="543739" cy="32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제강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F4BA67-4E72-4AA9-C8A7-C4F64E33E2C7}"/>
                </a:ext>
              </a:extLst>
            </p:cNvPr>
            <p:cNvSpPr txBox="1"/>
            <p:nvPr/>
          </p:nvSpPr>
          <p:spPr>
            <a:xfrm>
              <a:off x="3764260" y="4866192"/>
              <a:ext cx="543739" cy="32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연주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65EFF2-0EC4-7ECD-9380-9C82BBE324F2}"/>
                </a:ext>
              </a:extLst>
            </p:cNvPr>
            <p:cNvSpPr txBox="1"/>
            <p:nvPr/>
          </p:nvSpPr>
          <p:spPr>
            <a:xfrm>
              <a:off x="3764260" y="5200494"/>
              <a:ext cx="543739" cy="32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후판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6CABC6-FD9F-9575-FA50-183FAE0EFA8E}"/>
                </a:ext>
              </a:extLst>
            </p:cNvPr>
            <p:cNvSpPr txBox="1"/>
            <p:nvPr/>
          </p:nvSpPr>
          <p:spPr>
            <a:xfrm>
              <a:off x="4749676" y="4671753"/>
              <a:ext cx="2015295" cy="32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 가스사용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: 366Gcal/h</a:t>
              </a:r>
            </a:p>
          </p:txBody>
        </p:sp>
        <p:sp>
          <p:nvSpPr>
            <p:cNvPr id="40" name="모서리가 둥근 직사각형 154">
              <a:extLst>
                <a:ext uri="{FF2B5EF4-FFF2-40B4-BE49-F238E27FC236}">
                  <a16:creationId xmlns:a16="http://schemas.microsoft.com/office/drawing/2014/main" id="{2B5860DA-73ED-F61B-50B6-E5F61EB0C12E}"/>
                </a:ext>
              </a:extLst>
            </p:cNvPr>
            <p:cNvSpPr/>
            <p:nvPr/>
          </p:nvSpPr>
          <p:spPr>
            <a:xfrm>
              <a:off x="3728864" y="3863289"/>
              <a:ext cx="589136" cy="944775"/>
            </a:xfrm>
            <a:prstGeom prst="roundRect">
              <a:avLst>
                <a:gd name="adj" fmla="val 3439"/>
              </a:avLst>
            </a:prstGeom>
            <a:noFill/>
            <a:ln w="63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66D280-FE05-DDD7-6BCE-465799F59389}"/>
                </a:ext>
              </a:extLst>
            </p:cNvPr>
            <p:cNvSpPr txBox="1"/>
            <p:nvPr/>
          </p:nvSpPr>
          <p:spPr>
            <a:xfrm>
              <a:off x="2648323" y="5217816"/>
              <a:ext cx="481221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(NG)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E2FD7B-EAB9-8966-D804-DD2800EF885D}"/>
                </a:ext>
              </a:extLst>
            </p:cNvPr>
            <p:cNvSpPr txBox="1"/>
            <p:nvPr/>
          </p:nvSpPr>
          <p:spPr>
            <a:xfrm>
              <a:off x="2604239" y="4387985"/>
              <a:ext cx="569387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1300" b="0" i="0" u="none" strike="noStrike" kern="0" cap="none" spc="-10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용수</a:t>
              </a:r>
              <a:r>
                <a:rPr kumimoji="0" lang="en-US" altLang="ko-KR" sz="1300" b="0" i="0" u="none" strike="noStrike" kern="0" cap="none" spc="-10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17AE7B-5B80-4951-FF33-9D5E222FF046}"/>
                </a:ext>
              </a:extLst>
            </p:cNvPr>
            <p:cNvSpPr txBox="1"/>
            <p:nvPr/>
          </p:nvSpPr>
          <p:spPr>
            <a:xfrm>
              <a:off x="2318107" y="3568087"/>
              <a:ext cx="1141658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산∙질소</a:t>
              </a: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, </a:t>
              </a:r>
              <a:r>
                <a: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알곤</a:t>
              </a: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)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D912213-E322-D221-634E-4F8AA866B8DA}"/>
                </a:ext>
              </a:extLst>
            </p:cNvPr>
            <p:cNvCxnSpPr>
              <a:cxnSpLocks/>
              <a:stCxn id="40" idx="3"/>
              <a:endCxn id="16" idx="1"/>
            </p:cNvCxnSpPr>
            <p:nvPr/>
          </p:nvCxnSpPr>
          <p:spPr>
            <a:xfrm>
              <a:off x="4318000" y="4335677"/>
              <a:ext cx="431676" cy="1022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9C9AE6D-C70D-97F3-D8FE-1026E695F657}"/>
                </a:ext>
              </a:extLst>
            </p:cNvPr>
            <p:cNvCxnSpPr/>
            <p:nvPr/>
          </p:nvCxnSpPr>
          <p:spPr>
            <a:xfrm flipH="1">
              <a:off x="4389636" y="4819185"/>
              <a:ext cx="360000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40088ADA-7DCC-9137-F2E3-0BA3C7289D7A}"/>
                </a:ext>
              </a:extLst>
            </p:cNvPr>
            <p:cNvCxnSpPr/>
            <p:nvPr/>
          </p:nvCxnSpPr>
          <p:spPr>
            <a:xfrm flipH="1">
              <a:off x="4389636" y="5131892"/>
              <a:ext cx="360000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983CB2-9B18-B78D-6C42-9A03F1339A2D}"/>
                </a:ext>
              </a:extLst>
            </p:cNvPr>
            <p:cNvSpPr/>
            <p:nvPr/>
          </p:nvSpPr>
          <p:spPr>
            <a:xfrm>
              <a:off x="416496" y="2057392"/>
              <a:ext cx="9085708" cy="457349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B7CBB0-4B68-3A32-8F95-4181E3FD82C1}"/>
                </a:ext>
              </a:extLst>
            </p:cNvPr>
            <p:cNvSpPr txBox="1"/>
            <p:nvPr/>
          </p:nvSpPr>
          <p:spPr>
            <a:xfrm>
              <a:off x="8048968" y="4295794"/>
              <a:ext cx="1444626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1300" b="0" i="0" u="none" strike="noStrike" kern="0" cap="none" spc="-10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발전용량 </a:t>
              </a:r>
              <a:r>
                <a:rPr kumimoji="0" lang="en-US" altLang="ko-KR" sz="1300" b="0" i="0" u="none" strike="noStrike" kern="0" cap="none" spc="-10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200MW)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F7D707-04E3-1F89-4311-C2E798BAD523}"/>
                </a:ext>
              </a:extLst>
            </p:cNvPr>
            <p:cNvSpPr txBox="1"/>
            <p:nvPr/>
          </p:nvSpPr>
          <p:spPr>
            <a:xfrm>
              <a:off x="2441535" y="4137851"/>
              <a:ext cx="894797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29</a:t>
              </a:r>
              <a:r>
                <a:rPr kumimoji="0" lang="ko-KR" altLang="en-US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천㎥</a:t>
              </a:r>
              <a:r>
                <a:rPr kumimoji="0" lang="en-US" altLang="ko-KR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/</a:t>
              </a:r>
              <a:r>
                <a:rPr kumimoji="0" lang="ko-KR" altLang="en-US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일</a:t>
              </a:r>
              <a:endParaRPr kumimoji="0" lang="en-US" altLang="ko-KR" sz="13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AD5748-F7D8-0E24-8B23-44E7C55F97FE}"/>
                </a:ext>
              </a:extLst>
            </p:cNvPr>
            <p:cNvSpPr txBox="1"/>
            <p:nvPr/>
          </p:nvSpPr>
          <p:spPr>
            <a:xfrm>
              <a:off x="2371689" y="4755510"/>
              <a:ext cx="1074332" cy="4849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00" b="0" i="0" u="none" strike="noStrike" kern="0" cap="none" spc="-5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ko-KR" dirty="0">
                  <a:latin typeface="+mn-ea"/>
                  <a:ea typeface="+mn-ea"/>
                </a:rPr>
                <a:t>2,792N㎥/h</a:t>
              </a:r>
            </a:p>
            <a:p>
              <a:r>
                <a:rPr lang="en-US" altLang="ko-KR" sz="1100" dirty="0">
                  <a:latin typeface="+mn-ea"/>
                  <a:ea typeface="+mn-ea"/>
                </a:rPr>
                <a:t>(74,813MMBtu)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C40648-E5F2-4DA3-87A9-DD1FF5F8CFB0}"/>
                </a:ext>
              </a:extLst>
            </p:cNvPr>
            <p:cNvSpPr txBox="1"/>
            <p:nvPr/>
          </p:nvSpPr>
          <p:spPr>
            <a:xfrm>
              <a:off x="2358181" y="3295086"/>
              <a:ext cx="1061508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32.7</a:t>
              </a:r>
              <a:r>
                <a:rPr kumimoji="0" lang="ko-KR" altLang="en-US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천</a:t>
              </a:r>
              <a:r>
                <a:rPr kumimoji="0" lang="en-US" altLang="ko-KR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N㎥/h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F20078-E9AB-898B-9962-F3338BC95F1F}"/>
                </a:ext>
              </a:extLst>
            </p:cNvPr>
            <p:cNvSpPr txBox="1"/>
            <p:nvPr/>
          </p:nvSpPr>
          <p:spPr>
            <a:xfrm>
              <a:off x="4749676" y="3813689"/>
              <a:ext cx="1728358" cy="32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 </a:t>
              </a:r>
              <a:r>
                <a:rPr kumimoji="0" lang="ko-KR" altLang="en-US" sz="1400" b="0" kern="0" noProof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전력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발생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: 14MW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96B5124-39D6-E825-AEAA-E187D5B0B5DF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4318000" y="3965112"/>
              <a:ext cx="431676" cy="1022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0DBA74-1506-0EF6-8650-1826E3CD44B2}"/>
                </a:ext>
              </a:extLst>
            </p:cNvPr>
            <p:cNvSpPr txBox="1"/>
            <p:nvPr/>
          </p:nvSpPr>
          <p:spPr>
            <a:xfrm>
              <a:off x="7431364" y="6317320"/>
              <a:ext cx="2058577" cy="290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*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수급량은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’24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년 실적 기준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F22759A-84AC-C97E-4EAE-FE35E11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994" y="4983487"/>
              <a:ext cx="956206" cy="444910"/>
            </a:xfrm>
            <a:prstGeom prst="rect">
              <a:avLst/>
            </a:prstGeom>
          </p:spPr>
        </p:pic>
        <p:grpSp>
          <p:nvGrpSpPr>
            <p:cNvPr id="56" name="그룹 73">
              <a:extLst>
                <a:ext uri="{FF2B5EF4-FFF2-40B4-BE49-F238E27FC236}">
                  <a16:creationId xmlns:a16="http://schemas.microsoft.com/office/drawing/2014/main" id="{686A4BB6-2A8D-EDE9-5F94-D79EBBD2A0F2}"/>
                </a:ext>
              </a:extLst>
            </p:cNvPr>
            <p:cNvGrpSpPr/>
            <p:nvPr/>
          </p:nvGrpSpPr>
          <p:grpSpPr>
            <a:xfrm>
              <a:off x="576389" y="5760243"/>
              <a:ext cx="1807602" cy="565736"/>
              <a:chOff x="416496" y="5563840"/>
              <a:chExt cx="1807602" cy="628392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95B7552-4DFB-25FF-6353-E6D6D87B67B8}"/>
                  </a:ext>
                </a:extLst>
              </p:cNvPr>
              <p:cNvSpPr txBox="1"/>
              <p:nvPr/>
            </p:nvSpPr>
            <p:spPr>
              <a:xfrm>
                <a:off x="1346935" y="5599724"/>
                <a:ext cx="877163" cy="592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KCE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300" b="0" i="0" u="none" strike="noStrike" kern="0" cap="none" spc="-10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</a:t>
                </a:r>
                <a:r>
                  <a:rPr kumimoji="0" lang="ko-KR" altLang="en-US" sz="1300" b="0" i="0" u="none" strike="noStrike" kern="0" cap="none" spc="-10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열연공급</a:t>
                </a:r>
                <a:r>
                  <a:rPr kumimoji="0" lang="en-US" altLang="ko-KR" sz="1300" b="0" i="0" u="none" strike="noStrike" kern="0" cap="none" spc="-10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)</a:t>
                </a:r>
                <a:endPara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3C4F375-F1E3-CA06-53DB-C2FBA8C11648}"/>
                  </a:ext>
                </a:extLst>
              </p:cNvPr>
              <p:cNvSpPr/>
              <p:nvPr/>
            </p:nvSpPr>
            <p:spPr>
              <a:xfrm>
                <a:off x="416496" y="5563840"/>
                <a:ext cx="1767904" cy="588764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A3ACFCF-4160-4E07-FBE4-4DD2EBD0E918}"/>
                </a:ext>
              </a:extLst>
            </p:cNvPr>
            <p:cNvSpPr/>
            <p:nvPr/>
          </p:nvSpPr>
          <p:spPr>
            <a:xfrm>
              <a:off x="3672126" y="5613435"/>
              <a:ext cx="720080" cy="50583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열연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992422C-6B42-C8AB-32F3-606219234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572" y="5838800"/>
              <a:ext cx="854424" cy="392497"/>
            </a:xfrm>
            <a:prstGeom prst="rect">
              <a:avLst/>
            </a:prstGeom>
          </p:spPr>
        </p:pic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F34CCD0-9F0B-70E4-37A2-EE006EFBDA8B}"/>
                </a:ext>
              </a:extLst>
            </p:cNvPr>
            <p:cNvCxnSpPr/>
            <p:nvPr/>
          </p:nvCxnSpPr>
          <p:spPr>
            <a:xfrm rot="5400000" flipV="1">
              <a:off x="2902948" y="5459224"/>
              <a:ext cx="0" cy="1080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7DDF4C-C505-E4FC-6B97-7000A44A5747}"/>
                </a:ext>
              </a:extLst>
            </p:cNvPr>
            <p:cNvSpPr txBox="1"/>
            <p:nvPr/>
          </p:nvSpPr>
          <p:spPr>
            <a:xfrm>
              <a:off x="2593561" y="5999224"/>
              <a:ext cx="569387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전력</a:t>
              </a: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66C00E3-D0DC-B4B5-3DF0-73C3B8A15AEF}"/>
                </a:ext>
              </a:extLst>
            </p:cNvPr>
            <p:cNvSpPr txBox="1"/>
            <p:nvPr/>
          </p:nvSpPr>
          <p:spPr>
            <a:xfrm>
              <a:off x="2541107" y="5698071"/>
              <a:ext cx="678391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21MW</a:t>
              </a:r>
              <a:endPara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42EBC74-253D-4D6B-D773-963A85D8191B}"/>
                </a:ext>
              </a:extLst>
            </p:cNvPr>
            <p:cNvCxnSpPr/>
            <p:nvPr/>
          </p:nvCxnSpPr>
          <p:spPr bwMode="auto">
            <a:xfrm>
              <a:off x="8262371" y="2407258"/>
              <a:ext cx="43061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7876935-D02C-693F-FAF3-1EEF9D0E0F28}"/>
                </a:ext>
              </a:extLst>
            </p:cNvPr>
            <p:cNvCxnSpPr/>
            <p:nvPr/>
          </p:nvCxnSpPr>
          <p:spPr bwMode="auto">
            <a:xfrm>
              <a:off x="8262371" y="2659935"/>
              <a:ext cx="430619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2BE032-070D-A887-BCD0-6935BD2D1449}"/>
                </a:ext>
              </a:extLst>
            </p:cNvPr>
            <p:cNvSpPr txBox="1"/>
            <p:nvPr/>
          </p:nvSpPr>
          <p:spPr>
            <a:xfrm>
              <a:off x="8798642" y="2243402"/>
              <a:ext cx="616635" cy="32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+mn-ea"/>
                  <a:ea typeface="+mn-ea"/>
                </a:rPr>
                <a:t>판매</a:t>
              </a:r>
              <a:endParaRPr lang="en-US" sz="1400" dirty="0">
                <a:latin typeface="+mn-ea"/>
                <a:ea typeface="+mn-ea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68C956A-44D1-E6D0-529D-8E8921BEB454}"/>
                </a:ext>
              </a:extLst>
            </p:cNvPr>
            <p:cNvSpPr/>
            <p:nvPr/>
          </p:nvSpPr>
          <p:spPr>
            <a:xfrm>
              <a:off x="8115315" y="4697482"/>
              <a:ext cx="1299962" cy="530059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KPFM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>
                  <a:latin typeface="+mn-ea"/>
                  <a:ea typeface="+mn-ea"/>
                </a:rPr>
                <a:t>(Lime </a:t>
              </a:r>
              <a:r>
                <a:rPr lang="ko-KR" altLang="en-US" sz="1400" b="1" kern="0" dirty="0">
                  <a:latin typeface="+mn-ea"/>
                  <a:ea typeface="+mn-ea"/>
                </a:rPr>
                <a:t>공장</a:t>
              </a:r>
              <a:r>
                <a:rPr lang="en-US" altLang="ko-KR" sz="1400" b="1" kern="0" dirty="0">
                  <a:latin typeface="+mn-ea"/>
                  <a:ea typeface="+mn-ea"/>
                </a:rPr>
                <a:t>)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360381-A7C8-BB88-7F86-6ED81296AB97}"/>
                </a:ext>
              </a:extLst>
            </p:cNvPr>
            <p:cNvSpPr txBox="1"/>
            <p:nvPr/>
          </p:nvSpPr>
          <p:spPr>
            <a:xfrm>
              <a:off x="8787953" y="2529655"/>
              <a:ext cx="616635" cy="32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+mn-ea"/>
                  <a:ea typeface="+mn-ea"/>
                </a:rPr>
                <a:t>구입</a:t>
              </a:r>
              <a:endParaRPr lang="en-US" sz="1400" dirty="0">
                <a:latin typeface="+mn-ea"/>
                <a:ea typeface="+mn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738F907-2A92-C1E3-8EDA-A5C98A4ED45A}"/>
                </a:ext>
              </a:extLst>
            </p:cNvPr>
            <p:cNvSpPr/>
            <p:nvPr/>
          </p:nvSpPr>
          <p:spPr>
            <a:xfrm>
              <a:off x="8125683" y="2162854"/>
              <a:ext cx="1278905" cy="742786"/>
            </a:xfrm>
            <a:prstGeom prst="rect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b="1" kern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012E635-74F9-7AA7-9941-963BCA769AF7}"/>
                </a:ext>
              </a:extLst>
            </p:cNvPr>
            <p:cNvSpPr txBox="1"/>
            <p:nvPr/>
          </p:nvSpPr>
          <p:spPr>
            <a:xfrm>
              <a:off x="7095559" y="4705077"/>
              <a:ext cx="801823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5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19Gcal/h</a:t>
              </a: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AC51B9D8-725E-4A53-33A0-60DBD330255F}"/>
                </a:ext>
              </a:extLst>
            </p:cNvPr>
            <p:cNvCxnSpPr/>
            <p:nvPr/>
          </p:nvCxnSpPr>
          <p:spPr>
            <a:xfrm rot="5400000" flipV="1">
              <a:off x="7477739" y="4350030"/>
              <a:ext cx="0" cy="1260000"/>
            </a:xfrm>
            <a:prstGeom prst="straightConnector1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tailEnd type="arrow"/>
            </a:ln>
            <a:effectLst/>
          </p:spPr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AE1BD5-4D09-4A9A-2BC1-4B8574A3E06B}"/>
                </a:ext>
              </a:extLst>
            </p:cNvPr>
            <p:cNvSpPr txBox="1"/>
            <p:nvPr/>
          </p:nvSpPr>
          <p:spPr>
            <a:xfrm>
              <a:off x="7194825" y="4987230"/>
              <a:ext cx="574195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(COG)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9755FC6-5D7D-E2D8-1AB2-A9387EEEF40E}"/>
                </a:ext>
              </a:extLst>
            </p:cNvPr>
            <p:cNvSpPr/>
            <p:nvPr/>
          </p:nvSpPr>
          <p:spPr>
            <a:xfrm>
              <a:off x="8125683" y="5592392"/>
              <a:ext cx="1299962" cy="530059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AB5A6C4-858E-2B72-40E7-89606700B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837" t="3615"/>
            <a:stretch/>
          </p:blipFill>
          <p:spPr>
            <a:xfrm>
              <a:off x="8146627" y="5659088"/>
              <a:ext cx="1257962" cy="426360"/>
            </a:xfrm>
            <a:prstGeom prst="rect">
              <a:avLst/>
            </a:prstGeom>
          </p:spPr>
        </p:pic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304ED092-411B-06AD-9E92-CAD55EEC5CD1}"/>
                </a:ext>
              </a:extLst>
            </p:cNvPr>
            <p:cNvCxnSpPr/>
            <p:nvPr/>
          </p:nvCxnSpPr>
          <p:spPr>
            <a:xfrm flipH="1">
              <a:off x="6833468" y="5857083"/>
              <a:ext cx="1274271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0C40590-45ED-B094-EC5A-74AE59EF780E}"/>
                </a:ext>
              </a:extLst>
            </p:cNvPr>
            <p:cNvSpPr txBox="1"/>
            <p:nvPr/>
          </p:nvSpPr>
          <p:spPr>
            <a:xfrm>
              <a:off x="7174634" y="5857083"/>
              <a:ext cx="633508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</a:t>
              </a:r>
              <a:r>
                <a:rPr lang="en-US" altLang="ko-KR" sz="1300" kern="0" spc="-10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HSD*</a:t>
              </a: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23C8E1-6997-7316-A382-C9496E16CD60}"/>
                </a:ext>
              </a:extLst>
            </p:cNvPr>
            <p:cNvSpPr txBox="1"/>
            <p:nvPr/>
          </p:nvSpPr>
          <p:spPr>
            <a:xfrm>
              <a:off x="7182071" y="6104593"/>
              <a:ext cx="2326278" cy="258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*High</a:t>
              </a:r>
              <a:r>
                <a:rPr kumimoji="0" lang="en-US" altLang="ko-KR" sz="1000" b="0" i="0" u="none" strike="noStrike" kern="0" cap="none" spc="-10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 Speed Disel : </a:t>
              </a:r>
              <a:r>
                <a:rPr kumimoji="0" lang="ko-KR" altLang="en-US" sz="1000" b="0" i="0" u="none" strike="noStrike" kern="0" cap="none" spc="-10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경유 유사한 바이오연료</a:t>
              </a:r>
              <a:endParaRPr kumimoji="0" lang="ko-KR" altLang="en-US" sz="1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F8E035-9F58-1815-91DA-7D87781D0AD0}"/>
                </a:ext>
              </a:extLst>
            </p:cNvPr>
            <p:cNvSpPr txBox="1"/>
            <p:nvPr/>
          </p:nvSpPr>
          <p:spPr>
            <a:xfrm>
              <a:off x="7036047" y="5568577"/>
              <a:ext cx="949299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1300" kern="0" spc="-5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2,581Kl/</a:t>
              </a:r>
              <a:r>
                <a:rPr lang="ko-KR" altLang="en-US" sz="1300" kern="0" spc="-5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년</a:t>
              </a:r>
              <a:endParaRPr kumimoji="0" lang="en-US" altLang="ko-KR" sz="13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84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48042-91F1-EAE0-53CA-A46EC367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5A67B-4EF0-6B8A-A324-BEC9D2DDC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KP</a:t>
            </a:r>
            <a:r>
              <a:rPr lang="ko-KR" altLang="en-US" dirty="0">
                <a:latin typeface="+mn-ea"/>
              </a:rPr>
              <a:t> 부생가스 생산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소비 계통도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E69612-AE03-0D4D-522D-0380AC5BCB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309" y="952408"/>
            <a:ext cx="9270641" cy="945578"/>
          </a:xfrm>
        </p:spPr>
        <p:txBody>
          <a:bodyPr/>
          <a:lstStyle/>
          <a:p>
            <a:r>
              <a:rPr lang="ko-KR" altLang="en-US" kern="0" dirty="0">
                <a:latin typeface="+mn-ea"/>
              </a:rPr>
              <a:t>부생가스 발생처는 고로</a:t>
            </a:r>
            <a:r>
              <a:rPr lang="en-US" altLang="ko-KR" kern="0" dirty="0">
                <a:latin typeface="+mn-ea"/>
              </a:rPr>
              <a:t>(BFG), </a:t>
            </a:r>
            <a:r>
              <a:rPr lang="ko-KR" altLang="en-US" kern="0" dirty="0">
                <a:latin typeface="+mn-ea"/>
              </a:rPr>
              <a:t>코크스</a:t>
            </a:r>
            <a:r>
              <a:rPr lang="en-US" altLang="ko-KR" kern="0" dirty="0">
                <a:latin typeface="+mn-ea"/>
              </a:rPr>
              <a:t>(COG), </a:t>
            </a:r>
            <a:r>
              <a:rPr lang="ko-KR" altLang="en-US" kern="0" dirty="0">
                <a:latin typeface="+mn-ea"/>
              </a:rPr>
              <a:t>제강전로</a:t>
            </a:r>
            <a:r>
              <a:rPr lang="en-US" altLang="ko-KR" kern="0" dirty="0">
                <a:latin typeface="+mn-ea"/>
              </a:rPr>
              <a:t>(LDG) </a:t>
            </a:r>
            <a:r>
              <a:rPr lang="ko-KR" altLang="en-US" kern="0" dirty="0">
                <a:latin typeface="+mn-ea"/>
              </a:rPr>
              <a:t>이며</a:t>
            </a:r>
            <a:r>
              <a:rPr lang="en-US" altLang="ko-KR" kern="0" dirty="0">
                <a:latin typeface="+mn-ea"/>
              </a:rPr>
              <a:t>, </a:t>
            </a:r>
            <a:r>
              <a:rPr lang="ko-KR" altLang="en-US" kern="0" dirty="0">
                <a:latin typeface="+mn-ea"/>
              </a:rPr>
              <a:t>가스별 주 소비처는 하기와 같음</a:t>
            </a:r>
            <a:r>
              <a:rPr lang="en-US" altLang="ko-KR" kern="0" dirty="0">
                <a:latin typeface="+mn-ea"/>
              </a:rPr>
              <a:t>. </a:t>
            </a:r>
            <a:r>
              <a:rPr lang="ko-KR" altLang="en-US" kern="0" dirty="0">
                <a:latin typeface="+mn-ea"/>
              </a:rPr>
              <a:t>발생된 부생가스는 제철소 공정 내 연료로 먼저 사용되며</a:t>
            </a:r>
            <a:r>
              <a:rPr lang="en-US" altLang="ko-KR" kern="0" dirty="0">
                <a:latin typeface="+mn-ea"/>
              </a:rPr>
              <a:t>, </a:t>
            </a:r>
            <a:r>
              <a:rPr lang="ko-KR" altLang="en-US" kern="0" dirty="0">
                <a:latin typeface="+mn-ea"/>
              </a:rPr>
              <a:t>잔여가스에 대해서 </a:t>
            </a:r>
            <a:r>
              <a:rPr lang="en-US" altLang="ko-KR" kern="0" dirty="0">
                <a:latin typeface="+mn-ea"/>
              </a:rPr>
              <a:t>KPCC </a:t>
            </a:r>
            <a:r>
              <a:rPr lang="ko-KR" altLang="en-US" kern="0" dirty="0">
                <a:latin typeface="+mn-ea"/>
              </a:rPr>
              <a:t>선 공급 후 </a:t>
            </a:r>
            <a:r>
              <a:rPr lang="en-US" altLang="ko-KR" kern="0" dirty="0">
                <a:latin typeface="+mn-ea"/>
              </a:rPr>
              <a:t>KPE</a:t>
            </a:r>
            <a:r>
              <a:rPr lang="ko-KR" altLang="en-US" kern="0" dirty="0">
                <a:latin typeface="+mn-ea"/>
              </a:rPr>
              <a:t>로 보내져 발전을 하며</a:t>
            </a:r>
            <a:r>
              <a:rPr lang="en-US" altLang="ko-KR" kern="0" dirty="0">
                <a:latin typeface="+mn-ea"/>
              </a:rPr>
              <a:t>,</a:t>
            </a:r>
            <a:r>
              <a:rPr lang="ko-KR" altLang="en-US" kern="0" dirty="0">
                <a:latin typeface="+mn-ea"/>
              </a:rPr>
              <a:t> 생산된 전력을 </a:t>
            </a:r>
            <a:r>
              <a:rPr lang="en-US" altLang="ko-KR" kern="0" dirty="0">
                <a:latin typeface="+mn-ea"/>
              </a:rPr>
              <a:t>KP</a:t>
            </a:r>
            <a:r>
              <a:rPr lang="ko-KR" altLang="en-US" kern="0" dirty="0">
                <a:latin typeface="+mn-ea"/>
              </a:rPr>
              <a:t>에서 공급받아 설비전력으로 사용하고</a:t>
            </a:r>
            <a:r>
              <a:rPr lang="en-US" altLang="ko-KR" kern="0" dirty="0">
                <a:latin typeface="+mn-ea"/>
              </a:rPr>
              <a:t>, </a:t>
            </a:r>
            <a:r>
              <a:rPr lang="ko-KR" altLang="en-US" kern="0" dirty="0">
                <a:latin typeface="+mn-ea"/>
              </a:rPr>
              <a:t>부족한 전력에 대해서는 </a:t>
            </a:r>
            <a:r>
              <a:rPr lang="en-US" altLang="ko-KR" kern="0" dirty="0">
                <a:latin typeface="+mn-ea"/>
              </a:rPr>
              <a:t>PLN </a:t>
            </a:r>
            <a:r>
              <a:rPr lang="ko-KR" altLang="en-US" kern="0" dirty="0">
                <a:latin typeface="+mn-ea"/>
              </a:rPr>
              <a:t>등에서 수전을 받아 운영됨</a:t>
            </a:r>
            <a:r>
              <a:rPr lang="en-US" altLang="ko-KR" kern="0" dirty="0">
                <a:latin typeface="+mn-ea"/>
              </a:rPr>
              <a:t>.</a:t>
            </a:r>
          </a:p>
          <a:p>
            <a:r>
              <a:rPr lang="ko-KR" altLang="en-US" kern="0" dirty="0">
                <a:latin typeface="+mn-ea"/>
              </a:rPr>
              <a:t>또한</a:t>
            </a:r>
            <a:r>
              <a:rPr lang="en-US" altLang="ko-KR" kern="0" dirty="0">
                <a:latin typeface="+mn-ea"/>
              </a:rPr>
              <a:t>, </a:t>
            </a:r>
            <a:r>
              <a:rPr lang="ko-KR" altLang="en-US" kern="0" dirty="0">
                <a:latin typeface="+mn-ea"/>
              </a:rPr>
              <a:t>열연공정의 경우 </a:t>
            </a:r>
            <a:r>
              <a:rPr lang="en-US" altLang="ko-KR" kern="0" dirty="0">
                <a:latin typeface="+mn-ea"/>
              </a:rPr>
              <a:t>COG </a:t>
            </a:r>
            <a:r>
              <a:rPr lang="ko-KR" altLang="en-US" kern="0" dirty="0">
                <a:latin typeface="+mn-ea"/>
              </a:rPr>
              <a:t>이외 </a:t>
            </a:r>
            <a:r>
              <a:rPr lang="en-US" altLang="ko-KR" kern="0" dirty="0">
                <a:latin typeface="+mn-ea"/>
              </a:rPr>
              <a:t>NG</a:t>
            </a:r>
            <a:r>
              <a:rPr lang="ko-KR" altLang="en-US" kern="0" dirty="0">
                <a:latin typeface="+mn-ea"/>
              </a:rPr>
              <a:t>를 추가적으로 공급받아 연료로 사용하고</a:t>
            </a:r>
            <a:r>
              <a:rPr lang="en-US" altLang="ko-KR" kern="0" dirty="0">
                <a:latin typeface="+mn-ea"/>
              </a:rPr>
              <a:t>, LDG</a:t>
            </a:r>
            <a:r>
              <a:rPr lang="ko-KR" altLang="en-US" kern="0" dirty="0">
                <a:latin typeface="+mn-ea"/>
              </a:rPr>
              <a:t>는 </a:t>
            </a:r>
            <a:r>
              <a:rPr lang="en-US" altLang="ko-KR" kern="0" dirty="0">
                <a:latin typeface="+mn-ea"/>
              </a:rPr>
              <a:t>KPE </a:t>
            </a:r>
            <a:r>
              <a:rPr lang="ko-KR" altLang="en-US" kern="0" dirty="0">
                <a:latin typeface="+mn-ea"/>
              </a:rPr>
              <a:t>발전연료로만 사용함</a:t>
            </a:r>
            <a:r>
              <a:rPr lang="en-US" altLang="ko-KR" kern="0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E894E8-CB5E-AB5D-55E8-B2AF2EE7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[</a:t>
            </a:r>
            <a:r>
              <a:rPr lang="ko-KR" altLang="en-US" dirty="0">
                <a:latin typeface="+mn-ea"/>
                <a:ea typeface="+mn-ea"/>
              </a:rPr>
              <a:t>첨부</a:t>
            </a:r>
            <a:r>
              <a:rPr lang="en-US" altLang="ko-KR" dirty="0">
                <a:latin typeface="+mn-ea"/>
                <a:ea typeface="+mn-ea"/>
              </a:rPr>
              <a:t>] 2. </a:t>
            </a:r>
            <a:r>
              <a:rPr lang="ko-KR" altLang="en-US" dirty="0">
                <a:latin typeface="+mn-ea"/>
                <a:ea typeface="+mn-ea"/>
              </a:rPr>
              <a:t>부생가스 생산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소비 계통도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8DDC25D-6CD9-A477-275D-B1541A897455}"/>
              </a:ext>
            </a:extLst>
          </p:cNvPr>
          <p:cNvSpPr/>
          <p:nvPr/>
        </p:nvSpPr>
        <p:spPr>
          <a:xfrm>
            <a:off x="3703098" y="2164058"/>
            <a:ext cx="1857733" cy="39238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CC23FC-AD4B-4685-F4F7-9B7C0455606A}"/>
              </a:ext>
            </a:extLst>
          </p:cNvPr>
          <p:cNvSpPr/>
          <p:nvPr/>
        </p:nvSpPr>
        <p:spPr>
          <a:xfrm>
            <a:off x="1314760" y="2178076"/>
            <a:ext cx="1121453" cy="38921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B9AD2B-7B18-E125-7C78-FFC3EDEC9DFC}"/>
              </a:ext>
            </a:extLst>
          </p:cNvPr>
          <p:cNvSpPr txBox="1"/>
          <p:nvPr/>
        </p:nvSpPr>
        <p:spPr>
          <a:xfrm>
            <a:off x="786931" y="2164059"/>
            <a:ext cx="466104" cy="3892134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생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0357AE-0C59-2271-8558-488335735217}"/>
              </a:ext>
            </a:extLst>
          </p:cNvPr>
          <p:cNvSpPr txBox="1"/>
          <p:nvPr/>
        </p:nvSpPr>
        <p:spPr>
          <a:xfrm>
            <a:off x="3834449" y="2786623"/>
            <a:ext cx="1566895" cy="33327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부생가스 홀더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E5E369-A905-7FEB-ABFD-22CC390FE597}"/>
              </a:ext>
            </a:extLst>
          </p:cNvPr>
          <p:cNvSpPr txBox="1"/>
          <p:nvPr/>
        </p:nvSpPr>
        <p:spPr>
          <a:xfrm>
            <a:off x="3834532" y="2288453"/>
            <a:ext cx="1566812" cy="427723"/>
          </a:xfrm>
          <a:prstGeom prst="rect">
            <a:avLst/>
          </a:prstGeom>
          <a:solidFill>
            <a:srgbClr val="37609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부생가스 밸런스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87A16-4620-305C-41F1-1CF81D093D15}"/>
              </a:ext>
            </a:extLst>
          </p:cNvPr>
          <p:cNvSpPr txBox="1"/>
          <p:nvPr/>
        </p:nvSpPr>
        <p:spPr>
          <a:xfrm>
            <a:off x="1402234" y="2994404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latin typeface="+mn-ea"/>
              </a:rPr>
              <a:t>고로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1A176-5610-3CF1-4C2B-CAD21F0FF52A}"/>
              </a:ext>
            </a:extLst>
          </p:cNvPr>
          <p:cNvSpPr txBox="1"/>
          <p:nvPr/>
        </p:nvSpPr>
        <p:spPr>
          <a:xfrm>
            <a:off x="1427038" y="3912344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latin typeface="+mn-ea"/>
              </a:rPr>
              <a:t>코크스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2850-C44C-D2C5-24FD-57D340AC0053}"/>
              </a:ext>
            </a:extLst>
          </p:cNvPr>
          <p:cNvSpPr txBox="1"/>
          <p:nvPr/>
        </p:nvSpPr>
        <p:spPr>
          <a:xfrm>
            <a:off x="1419949" y="4851553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latin typeface="+mn-ea"/>
              </a:rPr>
              <a:t>제강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20A77-8B71-EC42-D470-4149B8FCDF78}"/>
              </a:ext>
            </a:extLst>
          </p:cNvPr>
          <p:cNvSpPr txBox="1"/>
          <p:nvPr/>
        </p:nvSpPr>
        <p:spPr>
          <a:xfrm>
            <a:off x="4170251" y="3348817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BFG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D3661-E2E7-A34E-FBB8-4CF9581BBC31}"/>
              </a:ext>
            </a:extLst>
          </p:cNvPr>
          <p:cNvSpPr txBox="1"/>
          <p:nvPr/>
        </p:nvSpPr>
        <p:spPr>
          <a:xfrm>
            <a:off x="4205690" y="4723965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LDG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13838-68F8-AD3E-CDFF-FB2A8DA2CE93}"/>
              </a:ext>
            </a:extLst>
          </p:cNvPr>
          <p:cNvSpPr txBox="1"/>
          <p:nvPr/>
        </p:nvSpPr>
        <p:spPr>
          <a:xfrm>
            <a:off x="4198598" y="4015132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COG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81766A-807B-EF51-5DE2-5234D71ED633}"/>
              </a:ext>
            </a:extLst>
          </p:cNvPr>
          <p:cNvSpPr txBox="1"/>
          <p:nvPr/>
        </p:nvSpPr>
        <p:spPr>
          <a:xfrm>
            <a:off x="4223411" y="5422169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Mixed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FE4194-B793-B370-E7A1-03B6D7F90361}"/>
              </a:ext>
            </a:extLst>
          </p:cNvPr>
          <p:cNvSpPr txBox="1"/>
          <p:nvPr/>
        </p:nvSpPr>
        <p:spPr>
          <a:xfrm>
            <a:off x="8541632" y="2167598"/>
            <a:ext cx="466104" cy="392388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8000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소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비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826101-D1CA-F6DE-0923-7F58327B47E0}"/>
              </a:ext>
            </a:extLst>
          </p:cNvPr>
          <p:cNvSpPr/>
          <p:nvPr/>
        </p:nvSpPr>
        <p:spPr>
          <a:xfrm>
            <a:off x="7357618" y="2192248"/>
            <a:ext cx="1121453" cy="3923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02EA8F-36F8-D077-8ADF-7EA99B01CD6E}"/>
              </a:ext>
            </a:extLst>
          </p:cNvPr>
          <p:cNvSpPr txBox="1"/>
          <p:nvPr/>
        </p:nvSpPr>
        <p:spPr>
          <a:xfrm>
            <a:off x="7444563" y="2338396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latin typeface="+mn-ea"/>
              </a:rPr>
              <a:t>고로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7C060-1823-9CDB-568E-2C54032221B2}"/>
              </a:ext>
            </a:extLst>
          </p:cNvPr>
          <p:cNvSpPr txBox="1"/>
          <p:nvPr/>
        </p:nvSpPr>
        <p:spPr>
          <a:xfrm>
            <a:off x="7447474" y="5666957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dirty="0">
                <a:latin typeface="+mn-ea"/>
              </a:rPr>
              <a:t>KPFM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60125-C0DD-9096-15D7-AA8466CB8103}"/>
              </a:ext>
            </a:extLst>
          </p:cNvPr>
          <p:cNvSpPr txBox="1"/>
          <p:nvPr/>
        </p:nvSpPr>
        <p:spPr>
          <a:xfrm>
            <a:off x="7433930" y="2761991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latin typeface="+mn-ea"/>
              </a:rPr>
              <a:t>코크스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976CCF-C31F-9346-CF15-A27B7F2E5BAE}"/>
              </a:ext>
            </a:extLst>
          </p:cNvPr>
          <p:cNvSpPr txBox="1"/>
          <p:nvPr/>
        </p:nvSpPr>
        <p:spPr>
          <a:xfrm>
            <a:off x="7436841" y="3168885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latin typeface="+mn-ea"/>
              </a:rPr>
              <a:t>열연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528AFA-EB8D-CAF4-758E-4F36235285D9}"/>
              </a:ext>
            </a:extLst>
          </p:cNvPr>
          <p:cNvSpPr txBox="1"/>
          <p:nvPr/>
        </p:nvSpPr>
        <p:spPr>
          <a:xfrm>
            <a:off x="7452901" y="3586329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 err="1">
                <a:latin typeface="+mn-ea"/>
              </a:rPr>
              <a:t>후판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5F796A-F59C-2C75-268F-01D866FC4F6C}"/>
              </a:ext>
            </a:extLst>
          </p:cNvPr>
          <p:cNvSpPr txBox="1"/>
          <p:nvPr/>
        </p:nvSpPr>
        <p:spPr>
          <a:xfrm>
            <a:off x="7447474" y="4014406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latin typeface="+mn-ea"/>
              </a:rPr>
              <a:t>제강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33452D-9E01-8CCA-D2E4-958418A62D82}"/>
              </a:ext>
            </a:extLst>
          </p:cNvPr>
          <p:cNvSpPr txBox="1"/>
          <p:nvPr/>
        </p:nvSpPr>
        <p:spPr>
          <a:xfrm>
            <a:off x="7452901" y="4422146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latin typeface="+mn-ea"/>
              </a:rPr>
              <a:t>연주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447BB7-2082-FDAE-42D9-8F416E3BAE1D}"/>
              </a:ext>
            </a:extLst>
          </p:cNvPr>
          <p:cNvSpPr txBox="1"/>
          <p:nvPr/>
        </p:nvSpPr>
        <p:spPr>
          <a:xfrm>
            <a:off x="7442268" y="4850223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dirty="0">
                <a:latin typeface="+mn-ea"/>
              </a:rPr>
              <a:t>소결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AAF13F-81BB-61D4-CC38-7D91E9F2F3FB}"/>
              </a:ext>
            </a:extLst>
          </p:cNvPr>
          <p:cNvSpPr txBox="1"/>
          <p:nvPr/>
        </p:nvSpPr>
        <p:spPr>
          <a:xfrm>
            <a:off x="7447474" y="5265775"/>
            <a:ext cx="926296" cy="32783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dirty="0">
                <a:latin typeface="+mn-ea"/>
              </a:rPr>
              <a:t>KPE(</a:t>
            </a:r>
            <a:r>
              <a:rPr lang="ko-KR" altLang="en-US" dirty="0">
                <a:latin typeface="+mn-ea"/>
              </a:rPr>
              <a:t>발전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9492924-86E6-FDD0-5C02-906FFA5A49A3}"/>
              </a:ext>
            </a:extLst>
          </p:cNvPr>
          <p:cNvCxnSpPr>
            <a:cxnSpLocks/>
          </p:cNvCxnSpPr>
          <p:nvPr/>
        </p:nvCxnSpPr>
        <p:spPr>
          <a:xfrm>
            <a:off x="2478509" y="3200784"/>
            <a:ext cx="1173497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텍스트 개체 틀 12">
            <a:extLst>
              <a:ext uri="{FF2B5EF4-FFF2-40B4-BE49-F238E27FC236}">
                <a16:creationId xmlns:a16="http://schemas.microsoft.com/office/drawing/2014/main" id="{3F471CCC-5050-D7E5-5E50-43C96041C1B6}"/>
              </a:ext>
            </a:extLst>
          </p:cNvPr>
          <p:cNvSpPr txBox="1">
            <a:spLocks/>
          </p:cNvSpPr>
          <p:nvPr/>
        </p:nvSpPr>
        <p:spPr>
          <a:xfrm>
            <a:off x="2803078" y="2895545"/>
            <a:ext cx="546182" cy="27776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BFG</a:t>
            </a:r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3EFB85B7-6446-1DDA-9288-62EDCB768BDF}"/>
              </a:ext>
            </a:extLst>
          </p:cNvPr>
          <p:cNvSpPr txBox="1">
            <a:spLocks/>
          </p:cNvSpPr>
          <p:nvPr/>
        </p:nvSpPr>
        <p:spPr>
          <a:xfrm>
            <a:off x="2785356" y="3781588"/>
            <a:ext cx="546182" cy="27776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COG</a:t>
            </a:r>
          </a:p>
        </p:txBody>
      </p:sp>
      <p:sp>
        <p:nvSpPr>
          <p:cNvPr id="39" name="텍스트 개체 틀 12">
            <a:extLst>
              <a:ext uri="{FF2B5EF4-FFF2-40B4-BE49-F238E27FC236}">
                <a16:creationId xmlns:a16="http://schemas.microsoft.com/office/drawing/2014/main" id="{B349C046-FF71-2D55-0054-B53E658D4540}"/>
              </a:ext>
            </a:extLst>
          </p:cNvPr>
          <p:cNvSpPr txBox="1">
            <a:spLocks/>
          </p:cNvSpPr>
          <p:nvPr/>
        </p:nvSpPr>
        <p:spPr>
          <a:xfrm>
            <a:off x="2788900" y="4742079"/>
            <a:ext cx="546182" cy="277763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LDG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CE293E-A8E2-BAD3-B677-96C503DA2A9C}"/>
              </a:ext>
            </a:extLst>
          </p:cNvPr>
          <p:cNvCxnSpPr>
            <a:cxnSpLocks/>
          </p:cNvCxnSpPr>
          <p:nvPr/>
        </p:nvCxnSpPr>
        <p:spPr>
          <a:xfrm>
            <a:off x="2492680" y="4086841"/>
            <a:ext cx="1173497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7AB67BC-8115-212E-A0DC-DCCA417833D1}"/>
              </a:ext>
            </a:extLst>
          </p:cNvPr>
          <p:cNvCxnSpPr>
            <a:cxnSpLocks/>
          </p:cNvCxnSpPr>
          <p:nvPr/>
        </p:nvCxnSpPr>
        <p:spPr>
          <a:xfrm>
            <a:off x="2485599" y="5036668"/>
            <a:ext cx="1173497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BBB8E00-467B-4AE6-C801-295831EF7507}"/>
              </a:ext>
            </a:extLst>
          </p:cNvPr>
          <p:cNvCxnSpPr>
            <a:cxnSpLocks/>
          </p:cNvCxnSpPr>
          <p:nvPr/>
        </p:nvCxnSpPr>
        <p:spPr>
          <a:xfrm>
            <a:off x="5597405" y="2502574"/>
            <a:ext cx="167526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텍스트 개체 틀 12">
            <a:extLst>
              <a:ext uri="{FF2B5EF4-FFF2-40B4-BE49-F238E27FC236}">
                <a16:creationId xmlns:a16="http://schemas.microsoft.com/office/drawing/2014/main" id="{77614ABC-E151-E1C7-7716-57626FE777E0}"/>
              </a:ext>
            </a:extLst>
          </p:cNvPr>
          <p:cNvSpPr txBox="1">
            <a:spLocks/>
          </p:cNvSpPr>
          <p:nvPr/>
        </p:nvSpPr>
        <p:spPr>
          <a:xfrm>
            <a:off x="5953859" y="2197345"/>
            <a:ext cx="1255013" cy="30522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BFG/COG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E628665-CB8D-11DE-188E-D42772719FB3}"/>
              </a:ext>
            </a:extLst>
          </p:cNvPr>
          <p:cNvCxnSpPr>
            <a:cxnSpLocks/>
          </p:cNvCxnSpPr>
          <p:nvPr/>
        </p:nvCxnSpPr>
        <p:spPr>
          <a:xfrm>
            <a:off x="5615124" y="2945598"/>
            <a:ext cx="167526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D467C61-62CA-B11E-339B-960218130329}"/>
              </a:ext>
            </a:extLst>
          </p:cNvPr>
          <p:cNvCxnSpPr>
            <a:cxnSpLocks/>
          </p:cNvCxnSpPr>
          <p:nvPr/>
        </p:nvCxnSpPr>
        <p:spPr>
          <a:xfrm>
            <a:off x="5639932" y="3353181"/>
            <a:ext cx="167526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C9A845-2E79-2007-A26D-6229717EEC05}"/>
              </a:ext>
            </a:extLst>
          </p:cNvPr>
          <p:cNvCxnSpPr>
            <a:cxnSpLocks/>
          </p:cNvCxnSpPr>
          <p:nvPr/>
        </p:nvCxnSpPr>
        <p:spPr>
          <a:xfrm>
            <a:off x="5622211" y="3771398"/>
            <a:ext cx="167526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D277E18-E41C-17C8-CFF7-B8918EA091F0}"/>
              </a:ext>
            </a:extLst>
          </p:cNvPr>
          <p:cNvCxnSpPr>
            <a:cxnSpLocks/>
          </p:cNvCxnSpPr>
          <p:nvPr/>
        </p:nvCxnSpPr>
        <p:spPr>
          <a:xfrm>
            <a:off x="5615130" y="4200251"/>
            <a:ext cx="167526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CEA4788-D6FB-D764-44BD-B54E3D43949A}"/>
              </a:ext>
            </a:extLst>
          </p:cNvPr>
          <p:cNvCxnSpPr>
            <a:cxnSpLocks/>
          </p:cNvCxnSpPr>
          <p:nvPr/>
        </p:nvCxnSpPr>
        <p:spPr>
          <a:xfrm>
            <a:off x="5639932" y="4629092"/>
            <a:ext cx="167526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5F3A0A3-BA12-B5FD-DBA1-AE081323464B}"/>
              </a:ext>
            </a:extLst>
          </p:cNvPr>
          <p:cNvCxnSpPr>
            <a:cxnSpLocks/>
          </p:cNvCxnSpPr>
          <p:nvPr/>
        </p:nvCxnSpPr>
        <p:spPr>
          <a:xfrm>
            <a:off x="5643473" y="5036668"/>
            <a:ext cx="167526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8771A4B-F332-54DC-1714-1187C37731BE}"/>
              </a:ext>
            </a:extLst>
          </p:cNvPr>
          <p:cNvCxnSpPr>
            <a:cxnSpLocks/>
          </p:cNvCxnSpPr>
          <p:nvPr/>
        </p:nvCxnSpPr>
        <p:spPr>
          <a:xfrm>
            <a:off x="5644617" y="5432802"/>
            <a:ext cx="167526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660B011-B5C7-8966-7EEF-6AFDD78AFD97}"/>
              </a:ext>
            </a:extLst>
          </p:cNvPr>
          <p:cNvCxnSpPr>
            <a:cxnSpLocks/>
          </p:cNvCxnSpPr>
          <p:nvPr/>
        </p:nvCxnSpPr>
        <p:spPr>
          <a:xfrm>
            <a:off x="5629304" y="5828355"/>
            <a:ext cx="167526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텍스트 개체 틀 12">
            <a:extLst>
              <a:ext uri="{FF2B5EF4-FFF2-40B4-BE49-F238E27FC236}">
                <a16:creationId xmlns:a16="http://schemas.microsoft.com/office/drawing/2014/main" id="{31D1C7D3-F493-0527-EE10-91FAA3C8C52A}"/>
              </a:ext>
            </a:extLst>
          </p:cNvPr>
          <p:cNvSpPr txBox="1">
            <a:spLocks/>
          </p:cNvSpPr>
          <p:nvPr/>
        </p:nvSpPr>
        <p:spPr>
          <a:xfrm>
            <a:off x="5617751" y="3062134"/>
            <a:ext cx="1456435" cy="346431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     COG + </a:t>
            </a:r>
            <a:r>
              <a:rPr kumimoji="0" lang="en-US" altLang="ko-KR" dirty="0">
                <a:solidFill>
                  <a:srgbClr val="FF0000"/>
                </a:solidFill>
                <a:latin typeface="+mn-ea"/>
                <a:cs typeface="Arial" charset="0"/>
              </a:rPr>
              <a:t>NG</a:t>
            </a:r>
          </a:p>
        </p:txBody>
      </p:sp>
      <p:sp>
        <p:nvSpPr>
          <p:cNvPr id="55" name="텍스트 개체 틀 12">
            <a:extLst>
              <a:ext uri="{FF2B5EF4-FFF2-40B4-BE49-F238E27FC236}">
                <a16:creationId xmlns:a16="http://schemas.microsoft.com/office/drawing/2014/main" id="{BAF239FD-2593-92EA-4E46-66C4C09E4FDD}"/>
              </a:ext>
            </a:extLst>
          </p:cNvPr>
          <p:cNvSpPr txBox="1">
            <a:spLocks/>
          </p:cNvSpPr>
          <p:nvPr/>
        </p:nvSpPr>
        <p:spPr>
          <a:xfrm>
            <a:off x="5939676" y="3480341"/>
            <a:ext cx="1255013" cy="30522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    COG</a:t>
            </a:r>
          </a:p>
        </p:txBody>
      </p:sp>
      <p:sp>
        <p:nvSpPr>
          <p:cNvPr id="56" name="텍스트 개체 틀 12">
            <a:extLst>
              <a:ext uri="{FF2B5EF4-FFF2-40B4-BE49-F238E27FC236}">
                <a16:creationId xmlns:a16="http://schemas.microsoft.com/office/drawing/2014/main" id="{B04FA122-D74D-0CCF-6E3C-B4B2E36AC3F1}"/>
              </a:ext>
            </a:extLst>
          </p:cNvPr>
          <p:cNvSpPr txBox="1">
            <a:spLocks/>
          </p:cNvSpPr>
          <p:nvPr/>
        </p:nvSpPr>
        <p:spPr>
          <a:xfrm>
            <a:off x="5932586" y="3887925"/>
            <a:ext cx="1255013" cy="30522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    COG</a:t>
            </a:r>
          </a:p>
        </p:txBody>
      </p:sp>
      <p:sp>
        <p:nvSpPr>
          <p:cNvPr id="64" name="텍스트 개체 틀 12">
            <a:extLst>
              <a:ext uri="{FF2B5EF4-FFF2-40B4-BE49-F238E27FC236}">
                <a16:creationId xmlns:a16="http://schemas.microsoft.com/office/drawing/2014/main" id="{928199A3-AFC3-6D4B-F578-B9EC2DBEDDD9}"/>
              </a:ext>
            </a:extLst>
          </p:cNvPr>
          <p:cNvSpPr txBox="1">
            <a:spLocks/>
          </p:cNvSpPr>
          <p:nvPr/>
        </p:nvSpPr>
        <p:spPr>
          <a:xfrm>
            <a:off x="5872341" y="4316771"/>
            <a:ext cx="1255013" cy="30522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     COG</a:t>
            </a:r>
          </a:p>
        </p:txBody>
      </p:sp>
      <p:sp>
        <p:nvSpPr>
          <p:cNvPr id="65" name="텍스트 개체 틀 12">
            <a:extLst>
              <a:ext uri="{FF2B5EF4-FFF2-40B4-BE49-F238E27FC236}">
                <a16:creationId xmlns:a16="http://schemas.microsoft.com/office/drawing/2014/main" id="{692F37FD-A80D-D59F-E11A-DEB30BA71FA6}"/>
              </a:ext>
            </a:extLst>
          </p:cNvPr>
          <p:cNvSpPr txBox="1">
            <a:spLocks/>
          </p:cNvSpPr>
          <p:nvPr/>
        </p:nvSpPr>
        <p:spPr>
          <a:xfrm>
            <a:off x="5992842" y="4756251"/>
            <a:ext cx="1255013" cy="30522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   COG</a:t>
            </a:r>
          </a:p>
        </p:txBody>
      </p:sp>
      <p:sp>
        <p:nvSpPr>
          <p:cNvPr id="66" name="텍스트 개체 틀 12">
            <a:extLst>
              <a:ext uri="{FF2B5EF4-FFF2-40B4-BE49-F238E27FC236}">
                <a16:creationId xmlns:a16="http://schemas.microsoft.com/office/drawing/2014/main" id="{4BA86B7A-5A50-9ED5-44E4-F4DD297230ED}"/>
              </a:ext>
            </a:extLst>
          </p:cNvPr>
          <p:cNvSpPr txBox="1">
            <a:spLocks/>
          </p:cNvSpPr>
          <p:nvPr/>
        </p:nvSpPr>
        <p:spPr>
          <a:xfrm>
            <a:off x="5836899" y="5167383"/>
            <a:ext cx="1675265" cy="33357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BFG/COG/</a:t>
            </a:r>
            <a:r>
              <a:rPr kumimoji="0" lang="en-US" altLang="ko-KR" dirty="0">
                <a:solidFill>
                  <a:srgbClr val="FF0000"/>
                </a:solidFill>
                <a:latin typeface="+mn-ea"/>
                <a:cs typeface="Arial" charset="0"/>
              </a:rPr>
              <a:t>LDG</a:t>
            </a:r>
          </a:p>
        </p:txBody>
      </p:sp>
      <p:sp>
        <p:nvSpPr>
          <p:cNvPr id="68" name="텍스트 개체 틀 12">
            <a:extLst>
              <a:ext uri="{FF2B5EF4-FFF2-40B4-BE49-F238E27FC236}">
                <a16:creationId xmlns:a16="http://schemas.microsoft.com/office/drawing/2014/main" id="{B4B9E60A-A262-6D6B-295B-F5F24B64A2B8}"/>
              </a:ext>
            </a:extLst>
          </p:cNvPr>
          <p:cNvSpPr txBox="1">
            <a:spLocks/>
          </p:cNvSpPr>
          <p:nvPr/>
        </p:nvSpPr>
        <p:spPr>
          <a:xfrm>
            <a:off x="6106265" y="5560785"/>
            <a:ext cx="1255013" cy="30522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  COG</a:t>
            </a:r>
          </a:p>
        </p:txBody>
      </p:sp>
      <p:sp>
        <p:nvSpPr>
          <p:cNvPr id="69" name="텍스트 개체 틀 12">
            <a:extLst>
              <a:ext uri="{FF2B5EF4-FFF2-40B4-BE49-F238E27FC236}">
                <a16:creationId xmlns:a16="http://schemas.microsoft.com/office/drawing/2014/main" id="{4882E2DC-2D9D-0AC9-2746-A7281D1C6EF0}"/>
              </a:ext>
            </a:extLst>
          </p:cNvPr>
          <p:cNvSpPr txBox="1">
            <a:spLocks/>
          </p:cNvSpPr>
          <p:nvPr/>
        </p:nvSpPr>
        <p:spPr>
          <a:xfrm>
            <a:off x="5989298" y="2647465"/>
            <a:ext cx="1255013" cy="305229"/>
          </a:xfrm>
          <a:prstGeom prst="rect">
            <a:avLst/>
          </a:prstGeom>
        </p:spPr>
        <p:txBody>
          <a:bodyPr lIns="72000" tIns="36000"/>
          <a:lstStyle>
            <a:lvl1pPr marL="0" indent="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b="0" dirty="0">
                <a:solidFill>
                  <a:prstClr val="black"/>
                </a:solidFill>
                <a:latin typeface="+mn-ea"/>
                <a:cs typeface="Arial" charset="0"/>
              </a:rPr>
              <a:t>BFG/COG</a:t>
            </a:r>
          </a:p>
        </p:txBody>
      </p:sp>
    </p:spTree>
    <p:extLst>
      <p:ext uri="{BB962C8B-B14F-4D97-AF65-F5344CB8AC3E}">
        <p14:creationId xmlns:p14="http://schemas.microsoft.com/office/powerpoint/2010/main" val="1755597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3077-1091-983A-A57C-D718A5A55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3D226F8-987D-F2B2-1FDF-D59AA382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첨부</a:t>
            </a:r>
            <a:r>
              <a:rPr lang="en-US" altLang="ko-KR" dirty="0"/>
              <a:t>] 3. PT.KP </a:t>
            </a:r>
            <a:r>
              <a:rPr lang="ko-KR" altLang="en-US" dirty="0"/>
              <a:t>전력 수급 구조 </a:t>
            </a:r>
            <a:r>
              <a:rPr lang="en-US" altLang="ko-KR" dirty="0"/>
              <a:t>(‘24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  <a:endParaRPr kumimoji="1" lang="en-US" altLang="ko-KR" dirty="0">
              <a:solidFill>
                <a:srgbClr val="004B96"/>
              </a:solidFill>
              <a:latin typeface="맑은 고딕" panose="020B0503020000020004" pitchFamily="50" charset="-127"/>
              <a:sym typeface="Wingding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31D022-35C1-08D3-7644-61AB3CB4A95A}"/>
              </a:ext>
            </a:extLst>
          </p:cNvPr>
          <p:cNvGrpSpPr/>
          <p:nvPr/>
        </p:nvGrpSpPr>
        <p:grpSpPr>
          <a:xfrm>
            <a:off x="379680" y="2038172"/>
            <a:ext cx="9085708" cy="4354016"/>
            <a:chOff x="416496" y="2057392"/>
            <a:chExt cx="9085708" cy="45734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EAB8E1B-BC06-5057-B21D-97CE6E6B8BFA}"/>
                </a:ext>
              </a:extLst>
            </p:cNvPr>
            <p:cNvSpPr/>
            <p:nvPr/>
          </p:nvSpPr>
          <p:spPr>
            <a:xfrm>
              <a:off x="3669556" y="3809894"/>
              <a:ext cx="720080" cy="218933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B4A346-5230-2B46-34DD-1E932F600D6A}"/>
                </a:ext>
              </a:extLst>
            </p:cNvPr>
            <p:cNvSpPr/>
            <p:nvPr/>
          </p:nvSpPr>
          <p:spPr>
            <a:xfrm>
              <a:off x="3455768" y="3418671"/>
              <a:ext cx="3384376" cy="2910958"/>
            </a:xfrm>
            <a:prstGeom prst="rect">
              <a:avLst/>
            </a:prstGeom>
            <a:noFill/>
            <a:ln w="19050" cap="flat" cmpd="sng" algn="ctr">
              <a:solidFill>
                <a:schemeClr val="accent1">
                  <a:lumMod val="75000"/>
                  <a:lumOff val="2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84" name="Picture 4" descr="https://2.bp.blogspot.com/-aywkVhCFv3k/Vtc1mUCSuJI/AAAAAAAAKUE/NFLaJL_jja8/s1600/Lowongan%2BKerja%2BPT%2BKrakatau%2BPosco%2BEnergy%2BPendidkan%2BBachelor%2Bgraduate%2BS1.jpg">
              <a:extLst>
                <a:ext uri="{FF2B5EF4-FFF2-40B4-BE49-F238E27FC236}">
                  <a16:creationId xmlns:a16="http://schemas.microsoft.com/office/drawing/2014/main" id="{7F1A05F4-E595-E041-B3DE-8312CAC48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13271" t="7143" r="11526" b="21429"/>
            <a:stretch>
              <a:fillRect/>
            </a:stretch>
          </p:blipFill>
          <p:spPr bwMode="auto">
            <a:xfrm>
              <a:off x="1072109" y="3210111"/>
              <a:ext cx="1224136" cy="648281"/>
            </a:xfrm>
            <a:prstGeom prst="rect">
              <a:avLst/>
            </a:prstGeom>
            <a:noFill/>
          </p:spPr>
        </p:pic>
        <p:grpSp>
          <p:nvGrpSpPr>
            <p:cNvPr id="10" name="그룹 65">
              <a:extLst>
                <a:ext uri="{FF2B5EF4-FFF2-40B4-BE49-F238E27FC236}">
                  <a16:creationId xmlns:a16="http://schemas.microsoft.com/office/drawing/2014/main" id="{0DCA12CE-58A7-6C8A-60FE-812B878ABCE6}"/>
                </a:ext>
              </a:extLst>
            </p:cNvPr>
            <p:cNvGrpSpPr/>
            <p:nvPr/>
          </p:nvGrpSpPr>
          <p:grpSpPr>
            <a:xfrm>
              <a:off x="3994918" y="2198370"/>
              <a:ext cx="2376264" cy="625414"/>
              <a:chOff x="3152800" y="1247552"/>
              <a:chExt cx="2376264" cy="694680"/>
            </a:xfrm>
          </p:grpSpPr>
          <p:pic>
            <p:nvPicPr>
              <p:cNvPr id="81" name="Picture 8" descr="http://www.titaninfra.com/wp-content/uploads/2015/03/logo-pln-e1431627639360.png">
                <a:extLst>
                  <a:ext uri="{FF2B5EF4-FFF2-40B4-BE49-F238E27FC236}">
                    <a16:creationId xmlns:a16="http://schemas.microsoft.com/office/drawing/2014/main" id="{E16BCE51-8706-7A7F-8D91-3D6F861F8C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681" r="69697"/>
              <a:stretch>
                <a:fillRect/>
              </a:stretch>
            </p:blipFill>
            <p:spPr bwMode="auto">
              <a:xfrm>
                <a:off x="3209100" y="1315368"/>
                <a:ext cx="485855" cy="568863"/>
              </a:xfrm>
              <a:prstGeom prst="rect">
                <a:avLst/>
              </a:prstGeom>
              <a:noFill/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AD8FED0-6EC1-F31B-16B3-BE2865FB4650}"/>
                  </a:ext>
                </a:extLst>
              </p:cNvPr>
              <p:cNvSpPr txBox="1"/>
              <p:nvPr/>
            </p:nvSpPr>
            <p:spPr>
              <a:xfrm>
                <a:off x="3728864" y="1315368"/>
                <a:ext cx="1699504" cy="592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j-lt"/>
                  </a:rPr>
                  <a:t>PT. PLN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3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j-lt"/>
                  </a:rPr>
                  <a:t>(</a:t>
                </a:r>
                <a:r>
                  <a:rPr kumimoji="0" lang="ko-KR" altLang="en-US" sz="13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j-lt"/>
                  </a:rPr>
                  <a:t>인니 국영전력회사</a:t>
                </a:r>
                <a:r>
                  <a:rPr kumimoji="0" lang="en-US" altLang="ko-KR" sz="13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j-lt"/>
                  </a:rPr>
                  <a:t>)</a:t>
                </a:r>
                <a:endParaRPr kumimoji="0" lang="ko-KR" altLang="en-US" sz="13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4496F98-02BA-F3CD-A811-58C3A9959C80}"/>
                  </a:ext>
                </a:extLst>
              </p:cNvPr>
              <p:cNvSpPr/>
              <p:nvPr/>
            </p:nvSpPr>
            <p:spPr>
              <a:xfrm>
                <a:off x="3152800" y="1247552"/>
                <a:ext cx="2376264" cy="694680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C71CE48-E26A-7CF9-42A8-6D2259C6E6FD}"/>
                </a:ext>
              </a:extLst>
            </p:cNvPr>
            <p:cNvCxnSpPr/>
            <p:nvPr/>
          </p:nvCxnSpPr>
          <p:spPr>
            <a:xfrm>
              <a:off x="4880992" y="2827558"/>
              <a:ext cx="0" cy="5833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DF311E5-1159-EAF3-D8D1-3716C88C6C78}"/>
                </a:ext>
              </a:extLst>
            </p:cNvPr>
            <p:cNvCxnSpPr/>
            <p:nvPr/>
          </p:nvCxnSpPr>
          <p:spPr>
            <a:xfrm flipV="1">
              <a:off x="5423148" y="2827558"/>
              <a:ext cx="0" cy="5833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tailEnd type="arrow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F1DABB-D366-6130-938B-19C1E6065468}"/>
                </a:ext>
              </a:extLst>
            </p:cNvPr>
            <p:cNvSpPr txBox="1"/>
            <p:nvPr/>
          </p:nvSpPr>
          <p:spPr>
            <a:xfrm>
              <a:off x="3931636" y="2884525"/>
              <a:ext cx="1023037" cy="51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수전</a:t>
              </a:r>
              <a:endParaRPr kumimoji="0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ea typeface="+mn-ea"/>
                </a:rPr>
                <a:t>(32.6 MW)</a:t>
              </a:r>
              <a:endParaRPr kumimoji="0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BF61D7-EA2B-06B1-E684-5DB1F169776D}"/>
                </a:ext>
              </a:extLst>
            </p:cNvPr>
            <p:cNvSpPr txBox="1"/>
            <p:nvPr/>
          </p:nvSpPr>
          <p:spPr>
            <a:xfrm>
              <a:off x="5460062" y="2912796"/>
              <a:ext cx="1269899" cy="517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역송 </a:t>
              </a: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(0.5 MW)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   </a:t>
              </a: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</a:rPr>
                <a:t>* </a:t>
              </a:r>
              <a:r>
                <a:rPr kumimoji="0" lang="ko-KR" altLang="en-US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</a:rPr>
                <a:t>미보상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845FF6-02B6-230F-458D-4DA30151DB1F}"/>
                </a:ext>
              </a:extLst>
            </p:cNvPr>
            <p:cNvSpPr txBox="1"/>
            <p:nvPr/>
          </p:nvSpPr>
          <p:spPr>
            <a:xfrm>
              <a:off x="4834739" y="3882704"/>
              <a:ext cx="803506" cy="328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b="0" kern="0" dirty="0">
                  <a:solidFill>
                    <a:sysClr val="windowText" lastClr="000000"/>
                  </a:solidFill>
                  <a:latin typeface="+mj-lt"/>
                </a:rPr>
                <a:t>45 MW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22434A3-909B-7CD3-5DEB-16305C81F147}"/>
                </a:ext>
              </a:extLst>
            </p:cNvPr>
            <p:cNvCxnSpPr/>
            <p:nvPr/>
          </p:nvCxnSpPr>
          <p:spPr>
            <a:xfrm rot="5400000" flipV="1">
              <a:off x="2902948" y="3031861"/>
              <a:ext cx="0" cy="1080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pic>
          <p:nvPicPr>
            <p:cNvPr id="33" name="Picture 6" descr="http://www.krakatauposco.co.id/images/logo-krakatauposco.png">
              <a:extLst>
                <a:ext uri="{FF2B5EF4-FFF2-40B4-BE49-F238E27FC236}">
                  <a16:creationId xmlns:a16="http://schemas.microsoft.com/office/drawing/2014/main" id="{85C29A9F-CC5F-677F-D032-6C12245C8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40707" b="44755"/>
            <a:stretch>
              <a:fillRect/>
            </a:stretch>
          </p:blipFill>
          <p:spPr bwMode="auto">
            <a:xfrm>
              <a:off x="3538240" y="3409492"/>
              <a:ext cx="1872208" cy="279439"/>
            </a:xfrm>
            <a:prstGeom prst="rect">
              <a:avLst/>
            </a:prstGeom>
            <a:noFill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E60857-327A-C9ED-0B24-F89D714C955F}"/>
                </a:ext>
              </a:extLst>
            </p:cNvPr>
            <p:cNvSpPr txBox="1"/>
            <p:nvPr/>
          </p:nvSpPr>
          <p:spPr>
            <a:xfrm>
              <a:off x="3459689" y="3863289"/>
              <a:ext cx="848310" cy="2133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고로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소결</a:t>
              </a:r>
              <a:endParaRPr kumimoji="0" lang="en-US" altLang="ko-KR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열연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제강</a:t>
              </a:r>
              <a:endParaRPr kumimoji="0" lang="en-US" altLang="ko-KR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후판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연주</a:t>
              </a:r>
              <a:endParaRPr kumimoji="0" lang="en-US" altLang="ko-KR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화성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  코크스</a:t>
              </a:r>
              <a:endParaRPr kumimoji="0" lang="en-US" altLang="ko-KR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기타</a:t>
              </a:r>
              <a:endParaRPr kumimoji="0" lang="en-US" altLang="ko-KR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2A28901-8ED4-0F54-72C5-E238248A1D78}"/>
                </a:ext>
              </a:extLst>
            </p:cNvPr>
            <p:cNvCxnSpPr>
              <a:cxnSpLocks/>
            </p:cNvCxnSpPr>
            <p:nvPr/>
          </p:nvCxnSpPr>
          <p:spPr>
            <a:xfrm>
              <a:off x="4403064" y="4045287"/>
              <a:ext cx="431676" cy="246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251FF3-DE8C-A4AC-EB91-5DB39A65E7AD}"/>
                </a:ext>
              </a:extLst>
            </p:cNvPr>
            <p:cNvSpPr/>
            <p:nvPr/>
          </p:nvSpPr>
          <p:spPr>
            <a:xfrm>
              <a:off x="416496" y="2057392"/>
              <a:ext cx="9085708" cy="457349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5C7AE4-D980-A952-10FC-1C322D47BB08}"/>
                </a:ext>
              </a:extLst>
            </p:cNvPr>
            <p:cNvSpPr txBox="1"/>
            <p:nvPr/>
          </p:nvSpPr>
          <p:spPr>
            <a:xfrm>
              <a:off x="957029" y="3938392"/>
              <a:ext cx="1444626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</a:rPr>
                <a:t>(</a:t>
              </a:r>
              <a:r>
                <a: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발전용량 </a:t>
              </a:r>
              <a:r>
                <a:rPr kumimoji="0" lang="en-US" altLang="ko-KR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200MW)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610458-09F5-B19D-A6BC-A94A44991A19}"/>
                </a:ext>
              </a:extLst>
            </p:cNvPr>
            <p:cNvSpPr txBox="1"/>
            <p:nvPr/>
          </p:nvSpPr>
          <p:spPr>
            <a:xfrm>
              <a:off x="2440469" y="3295086"/>
              <a:ext cx="790601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kern="0" spc="-50" dirty="0">
                  <a:solidFill>
                    <a:sysClr val="windowText" lastClr="000000"/>
                  </a:solidFill>
                  <a:latin typeface="+mj-lt"/>
                </a:rPr>
                <a:t>108 MW</a:t>
              </a:r>
              <a:endParaRPr kumimoji="0" lang="en-US" altLang="ko-KR" sz="13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44CFB3-4DC1-E99D-FA92-3E6666FD3BA1}"/>
                </a:ext>
              </a:extLst>
            </p:cNvPr>
            <p:cNvSpPr txBox="1"/>
            <p:nvPr/>
          </p:nvSpPr>
          <p:spPr>
            <a:xfrm>
              <a:off x="5281308" y="3400451"/>
              <a:ext cx="782587" cy="323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b="0" kern="0" dirty="0">
                  <a:solidFill>
                    <a:sysClr val="windowText" lastClr="000000"/>
                  </a:solidFill>
                </a:rPr>
                <a:t> </a:t>
              </a:r>
              <a:r>
                <a:rPr kumimoji="0" lang="ko-KR" altLang="en-US" b="0" i="0" u="none" strike="noStrike" kern="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rPr>
                <a:t>사용량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grpSp>
          <p:nvGrpSpPr>
            <p:cNvPr id="56" name="그룹 73">
              <a:extLst>
                <a:ext uri="{FF2B5EF4-FFF2-40B4-BE49-F238E27FC236}">
                  <a16:creationId xmlns:a16="http://schemas.microsoft.com/office/drawing/2014/main" id="{7CC82164-B20A-408E-A1B9-F591785E1928}"/>
                </a:ext>
              </a:extLst>
            </p:cNvPr>
            <p:cNvGrpSpPr/>
            <p:nvPr/>
          </p:nvGrpSpPr>
          <p:grpSpPr>
            <a:xfrm>
              <a:off x="576389" y="5760243"/>
              <a:ext cx="1807602" cy="565736"/>
              <a:chOff x="416496" y="5563840"/>
              <a:chExt cx="1807602" cy="628392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54DF5A-66DF-AA2E-DCCD-29DC74379C97}"/>
                  </a:ext>
                </a:extLst>
              </p:cNvPr>
              <p:cNvSpPr txBox="1"/>
              <p:nvPr/>
            </p:nvSpPr>
            <p:spPr>
              <a:xfrm>
                <a:off x="1346935" y="5599724"/>
                <a:ext cx="877163" cy="592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KCE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300" b="0" i="0" u="none" strike="noStrike" kern="0" cap="none" spc="-10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</a:t>
                </a:r>
                <a:r>
                  <a:rPr kumimoji="0" lang="ko-KR" altLang="en-US" sz="1300" b="0" i="0" u="none" strike="noStrike" kern="0" cap="none" spc="-10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열연공급</a:t>
                </a:r>
                <a:r>
                  <a:rPr kumimoji="0" lang="en-US" altLang="ko-KR" sz="1300" b="0" i="0" u="none" strike="noStrike" kern="0" cap="none" spc="-10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)</a:t>
                </a:r>
                <a:endParaRPr kumimoji="0" lang="ko-KR" altLang="en-US" sz="1300" b="0" i="0" u="none" strike="noStrike" kern="0" cap="none" spc="-10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B76396F-CBC7-DF13-BF89-3C1715AAD101}"/>
                  </a:ext>
                </a:extLst>
              </p:cNvPr>
              <p:cNvSpPr/>
              <p:nvPr/>
            </p:nvSpPr>
            <p:spPr>
              <a:xfrm>
                <a:off x="416496" y="5563840"/>
                <a:ext cx="1767904" cy="588764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EDE4657-8575-27BE-FF25-278FF428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572" y="5838800"/>
              <a:ext cx="854424" cy="392497"/>
            </a:xfrm>
            <a:prstGeom prst="rect">
              <a:avLst/>
            </a:prstGeom>
          </p:spPr>
        </p:pic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5C1300C-B77B-B880-7AC7-FBE4C15A8032}"/>
                </a:ext>
              </a:extLst>
            </p:cNvPr>
            <p:cNvCxnSpPr/>
            <p:nvPr/>
          </p:nvCxnSpPr>
          <p:spPr>
            <a:xfrm rot="5400000" flipV="1">
              <a:off x="2902948" y="5459224"/>
              <a:ext cx="0" cy="10800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56C27C-5144-B03F-0D12-B7CF52607B43}"/>
                </a:ext>
              </a:extLst>
            </p:cNvPr>
            <p:cNvSpPr txBox="1"/>
            <p:nvPr/>
          </p:nvSpPr>
          <p:spPr>
            <a:xfrm>
              <a:off x="2541107" y="5698071"/>
              <a:ext cx="737702" cy="307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</a:rPr>
                <a:t>21 MW</a:t>
              </a:r>
              <a:endPara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02B7B00-59B3-3BD6-38FA-2D6201F39619}"/>
                </a:ext>
              </a:extLst>
            </p:cNvPr>
            <p:cNvSpPr/>
            <p:nvPr/>
          </p:nvSpPr>
          <p:spPr>
            <a:xfrm>
              <a:off x="7690007" y="4719820"/>
              <a:ext cx="1299962" cy="530059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KPFM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>
                  <a:latin typeface="맑은 고딕"/>
                  <a:ea typeface="맑은 고딕"/>
                </a:rPr>
                <a:t>(Lime </a:t>
              </a:r>
              <a:r>
                <a:rPr lang="ko-KR" altLang="en-US" sz="1400" b="1" kern="0" dirty="0">
                  <a:latin typeface="맑은 고딕"/>
                  <a:ea typeface="맑은 고딕"/>
                </a:rPr>
                <a:t>공장</a:t>
              </a:r>
              <a:r>
                <a:rPr lang="en-US" altLang="ko-KR" sz="1400" b="1" kern="0" dirty="0">
                  <a:latin typeface="맑은 고딕"/>
                  <a:ea typeface="맑은 고딕"/>
                </a:rPr>
                <a:t>)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3127124A-A613-7E50-B8CF-E6013ED53179}"/>
                </a:ext>
              </a:extLst>
            </p:cNvPr>
            <p:cNvCxnSpPr>
              <a:cxnSpLocks/>
            </p:cNvCxnSpPr>
            <p:nvPr/>
          </p:nvCxnSpPr>
          <p:spPr>
            <a:xfrm>
              <a:off x="6847739" y="4980030"/>
              <a:ext cx="801989" cy="12420"/>
            </a:xfrm>
            <a:prstGeom prst="straightConnector1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tailEnd type="arrow"/>
            </a:ln>
            <a:effectLst/>
          </p:spPr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FD0375-735E-8B9A-C097-6AA5E5DEE206}"/>
              </a:ext>
            </a:extLst>
          </p:cNvPr>
          <p:cNvSpPr/>
          <p:nvPr/>
        </p:nvSpPr>
        <p:spPr>
          <a:xfrm>
            <a:off x="1037553" y="3046439"/>
            <a:ext cx="1262236" cy="77325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A56BC-49F5-2060-A903-467DD52DB422}"/>
              </a:ext>
            </a:extLst>
          </p:cNvPr>
          <p:cNvSpPr txBox="1"/>
          <p:nvPr/>
        </p:nvSpPr>
        <p:spPr>
          <a:xfrm>
            <a:off x="868041" y="2235290"/>
            <a:ext cx="1566812" cy="427723"/>
          </a:xfrm>
          <a:prstGeom prst="rect">
            <a:avLst/>
          </a:prstGeom>
          <a:solidFill>
            <a:srgbClr val="37609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전력생산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공급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C903EDA-229B-E0B2-866D-16E8EEF7DD70}"/>
              </a:ext>
            </a:extLst>
          </p:cNvPr>
          <p:cNvSpPr/>
          <p:nvPr/>
        </p:nvSpPr>
        <p:spPr>
          <a:xfrm>
            <a:off x="1037553" y="4357799"/>
            <a:ext cx="1306740" cy="77325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kern="0" dirty="0">
                <a:solidFill>
                  <a:sysClr val="windowText" lastClr="000000"/>
                </a:solidFill>
                <a:latin typeface="+mn-ea"/>
                <a:ea typeface="+mn-ea"/>
              </a:rPr>
              <a:t>고로 </a:t>
            </a:r>
            <a:r>
              <a:rPr kumimoji="0" lang="en-US" altLang="ko-KR" kern="0" dirty="0">
                <a:solidFill>
                  <a:sysClr val="windowText" lastClr="000000"/>
                </a:solidFill>
                <a:latin typeface="+mn-ea"/>
                <a:ea typeface="+mn-ea"/>
              </a:rPr>
              <a:t>TRT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spc="-100" dirty="0">
                <a:solidFill>
                  <a:sysClr val="windowText" lastClr="000000"/>
                </a:solidFill>
                <a:latin typeface="+mn-ea"/>
                <a:ea typeface="+mn-ea"/>
              </a:rPr>
              <a:t>  (</a:t>
            </a:r>
            <a:r>
              <a:rPr kumimoji="0" lang="ko-KR" altLang="en-US" kern="0" spc="-100" dirty="0" err="1">
                <a:solidFill>
                  <a:sysClr val="windowText" lastClr="000000"/>
                </a:solidFill>
                <a:latin typeface="+mn-ea"/>
                <a:ea typeface="+mn-ea"/>
              </a:rPr>
              <a:t>노정압</a:t>
            </a:r>
            <a:r>
              <a:rPr kumimoji="0" lang="ko-KR" altLang="en-US" kern="0" spc="-100" dirty="0">
                <a:solidFill>
                  <a:sysClr val="windowText" lastClr="000000"/>
                </a:solidFill>
                <a:latin typeface="+mn-ea"/>
                <a:ea typeface="+mn-ea"/>
              </a:rPr>
              <a:t> 발전</a:t>
            </a:r>
            <a:r>
              <a:rPr kumimoji="0" lang="en-US" altLang="ko-KR" kern="0" spc="-100" dirty="0">
                <a:solidFill>
                  <a:sysClr val="windowText" lastClr="000000"/>
                </a:solidFill>
                <a:latin typeface="+mn-ea"/>
                <a:ea typeface="+mn-ea"/>
              </a:rPr>
              <a:t>)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5B521A7-B8DE-DD8A-2645-F9710FF523E5}"/>
              </a:ext>
            </a:extLst>
          </p:cNvPr>
          <p:cNvSpPr txBox="1"/>
          <p:nvPr/>
        </p:nvSpPr>
        <p:spPr>
          <a:xfrm>
            <a:off x="2497120" y="4480935"/>
            <a:ext cx="7056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kern="0" spc="-50" dirty="0">
                <a:solidFill>
                  <a:sysClr val="windowText" lastClr="000000"/>
                </a:solidFill>
                <a:latin typeface="+mj-lt"/>
              </a:rPr>
              <a:t>14 MW</a:t>
            </a:r>
            <a:endParaRPr kumimoji="0" lang="en-US" altLang="ko-KR" sz="1300" b="0" i="0" u="none" strike="noStrike" kern="0" cap="none" spc="-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0392FF2-EA98-12EF-3F36-84B44C3A9FE4}"/>
              </a:ext>
            </a:extLst>
          </p:cNvPr>
          <p:cNvCxnSpPr/>
          <p:nvPr/>
        </p:nvCxnSpPr>
        <p:spPr>
          <a:xfrm rot="5400000" flipV="1">
            <a:off x="2885220" y="4215061"/>
            <a:ext cx="0" cy="108000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35D64A1-5243-7485-4280-42C5C14AD5AD}"/>
              </a:ext>
            </a:extLst>
          </p:cNvPr>
          <p:cNvSpPr txBox="1"/>
          <p:nvPr/>
        </p:nvSpPr>
        <p:spPr>
          <a:xfrm>
            <a:off x="7364817" y="2245590"/>
            <a:ext cx="1566812" cy="427723"/>
          </a:xfrm>
          <a:prstGeom prst="rect">
            <a:avLst/>
          </a:prstGeom>
          <a:solidFill>
            <a:srgbClr val="37609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외부 전력판매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1225393-1422-1FFA-9190-DE3132D89181}"/>
              </a:ext>
            </a:extLst>
          </p:cNvPr>
          <p:cNvCxnSpPr>
            <a:cxnSpLocks/>
          </p:cNvCxnSpPr>
          <p:nvPr/>
        </p:nvCxnSpPr>
        <p:spPr>
          <a:xfrm>
            <a:off x="4377561" y="4131874"/>
            <a:ext cx="431676" cy="23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DD60F32-86CE-B9EF-A0EC-CCBF5EA76668}"/>
              </a:ext>
            </a:extLst>
          </p:cNvPr>
          <p:cNvCxnSpPr>
            <a:cxnSpLocks/>
          </p:cNvCxnSpPr>
          <p:nvPr/>
        </p:nvCxnSpPr>
        <p:spPr>
          <a:xfrm>
            <a:off x="4370476" y="4337439"/>
            <a:ext cx="431676" cy="23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AAEF11F-7CDD-F574-1B89-F9658850A576}"/>
              </a:ext>
            </a:extLst>
          </p:cNvPr>
          <p:cNvCxnSpPr>
            <a:cxnSpLocks/>
          </p:cNvCxnSpPr>
          <p:nvPr/>
        </p:nvCxnSpPr>
        <p:spPr>
          <a:xfrm>
            <a:off x="4384651" y="4564269"/>
            <a:ext cx="431676" cy="23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F6AFBD-1DA8-1807-C0EF-FAFAC900849B}"/>
              </a:ext>
            </a:extLst>
          </p:cNvPr>
          <p:cNvCxnSpPr>
            <a:cxnSpLocks/>
          </p:cNvCxnSpPr>
          <p:nvPr/>
        </p:nvCxnSpPr>
        <p:spPr>
          <a:xfrm>
            <a:off x="4356300" y="4769829"/>
            <a:ext cx="431676" cy="23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29A80444-613C-8C1E-33B0-0F6552B889DF}"/>
              </a:ext>
            </a:extLst>
          </p:cNvPr>
          <p:cNvCxnSpPr>
            <a:cxnSpLocks/>
          </p:cNvCxnSpPr>
          <p:nvPr/>
        </p:nvCxnSpPr>
        <p:spPr>
          <a:xfrm>
            <a:off x="4359847" y="4986019"/>
            <a:ext cx="431676" cy="23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09F2168-A918-058F-B9EB-A1E314E53235}"/>
              </a:ext>
            </a:extLst>
          </p:cNvPr>
          <p:cNvCxnSpPr>
            <a:cxnSpLocks/>
          </p:cNvCxnSpPr>
          <p:nvPr/>
        </p:nvCxnSpPr>
        <p:spPr>
          <a:xfrm>
            <a:off x="4384651" y="5202215"/>
            <a:ext cx="431676" cy="23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F924BDF-1131-F377-F13D-FFB768FBEC3C}"/>
              </a:ext>
            </a:extLst>
          </p:cNvPr>
          <p:cNvCxnSpPr>
            <a:cxnSpLocks/>
          </p:cNvCxnSpPr>
          <p:nvPr/>
        </p:nvCxnSpPr>
        <p:spPr>
          <a:xfrm>
            <a:off x="4366938" y="5620430"/>
            <a:ext cx="431676" cy="23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2253FEC-AEFD-DF94-9D54-0076AD6281E1}"/>
              </a:ext>
            </a:extLst>
          </p:cNvPr>
          <p:cNvCxnSpPr>
            <a:cxnSpLocks/>
          </p:cNvCxnSpPr>
          <p:nvPr/>
        </p:nvCxnSpPr>
        <p:spPr>
          <a:xfrm>
            <a:off x="4379508" y="5411329"/>
            <a:ext cx="431676" cy="23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C38B9316-A700-A65B-D301-072FEBE7C805}"/>
              </a:ext>
            </a:extLst>
          </p:cNvPr>
          <p:cNvSpPr txBox="1"/>
          <p:nvPr/>
        </p:nvSpPr>
        <p:spPr>
          <a:xfrm>
            <a:off x="4819870" y="4006077"/>
            <a:ext cx="803506" cy="31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kern="0" dirty="0">
                <a:solidFill>
                  <a:sysClr val="windowText" lastClr="000000"/>
                </a:solidFill>
                <a:latin typeface="+mj-lt"/>
              </a:rPr>
              <a:t>22 MW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FE41602-01AB-58DE-9F9D-D3BEDB30AC32}"/>
              </a:ext>
            </a:extLst>
          </p:cNvPr>
          <p:cNvSpPr txBox="1"/>
          <p:nvPr/>
        </p:nvSpPr>
        <p:spPr>
          <a:xfrm>
            <a:off x="4826958" y="4215180"/>
            <a:ext cx="803506" cy="31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kern="0" dirty="0">
                <a:solidFill>
                  <a:sysClr val="windowText" lastClr="000000"/>
                </a:solidFill>
                <a:latin typeface="+mj-lt"/>
              </a:rPr>
              <a:t>21 MW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0070359-8CD1-302E-4B83-A66BE31A01E8}"/>
              </a:ext>
            </a:extLst>
          </p:cNvPr>
          <p:cNvSpPr txBox="1"/>
          <p:nvPr/>
        </p:nvSpPr>
        <p:spPr>
          <a:xfrm>
            <a:off x="4787980" y="5494634"/>
            <a:ext cx="978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kern="0" dirty="0">
                <a:solidFill>
                  <a:sysClr val="windowText" lastClr="000000"/>
                </a:solidFill>
                <a:latin typeface="+mj-lt"/>
              </a:rPr>
              <a:t>4.2 MW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36A66DE-3450-BD18-1403-A8974579CC0D}"/>
              </a:ext>
            </a:extLst>
          </p:cNvPr>
          <p:cNvSpPr txBox="1"/>
          <p:nvPr/>
        </p:nvSpPr>
        <p:spPr>
          <a:xfrm>
            <a:off x="4812780" y="4445549"/>
            <a:ext cx="803506" cy="31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kern="0" dirty="0">
                <a:solidFill>
                  <a:sysClr val="windowText" lastClr="000000"/>
                </a:solidFill>
                <a:latin typeface="+mj-lt"/>
              </a:rPr>
              <a:t>15 MW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8BC34B5-A4E1-407D-C6F4-7E984D846C57}"/>
              </a:ext>
            </a:extLst>
          </p:cNvPr>
          <p:cNvSpPr txBox="1"/>
          <p:nvPr/>
        </p:nvSpPr>
        <p:spPr>
          <a:xfrm>
            <a:off x="4826959" y="4874401"/>
            <a:ext cx="950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kern="0" dirty="0">
                <a:solidFill>
                  <a:sysClr val="windowText" lastClr="000000"/>
                </a:solidFill>
                <a:latin typeface="+mj-lt"/>
              </a:rPr>
              <a:t>7.9 MW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8E4451E-AB55-3A16-3987-715C4A4DA1E0}"/>
              </a:ext>
            </a:extLst>
          </p:cNvPr>
          <p:cNvSpPr txBox="1"/>
          <p:nvPr/>
        </p:nvSpPr>
        <p:spPr>
          <a:xfrm>
            <a:off x="4809235" y="4675919"/>
            <a:ext cx="803506" cy="31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kern="0" dirty="0">
                <a:solidFill>
                  <a:sysClr val="windowText" lastClr="000000"/>
                </a:solidFill>
                <a:latin typeface="+mj-lt"/>
              </a:rPr>
              <a:t>13 MW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534F94D-18C3-A319-7876-9C0ACB631409}"/>
              </a:ext>
            </a:extLst>
          </p:cNvPr>
          <p:cNvSpPr txBox="1"/>
          <p:nvPr/>
        </p:nvSpPr>
        <p:spPr>
          <a:xfrm>
            <a:off x="4802147" y="5285531"/>
            <a:ext cx="1305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kern="0" dirty="0">
                <a:solidFill>
                  <a:sysClr val="windowText" lastClr="000000"/>
                </a:solidFill>
                <a:latin typeface="+mj-lt"/>
              </a:rPr>
              <a:t>4.0 MW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2EBE589-E269-E7D5-9878-F4BF3DADB152}"/>
              </a:ext>
            </a:extLst>
          </p:cNvPr>
          <p:cNvSpPr txBox="1"/>
          <p:nvPr/>
        </p:nvSpPr>
        <p:spPr>
          <a:xfrm>
            <a:off x="4816326" y="5097681"/>
            <a:ext cx="950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kern="0" dirty="0">
                <a:solidFill>
                  <a:sysClr val="windowText" lastClr="000000"/>
                </a:solidFill>
                <a:latin typeface="+mj-lt"/>
              </a:rPr>
              <a:t>5.3 MW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51B51AF-C53D-2819-2651-E04D50B14700}"/>
              </a:ext>
            </a:extLst>
          </p:cNvPr>
          <p:cNvSpPr txBox="1"/>
          <p:nvPr/>
        </p:nvSpPr>
        <p:spPr>
          <a:xfrm>
            <a:off x="4795052" y="5725014"/>
            <a:ext cx="155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kern="0" dirty="0">
                <a:solidFill>
                  <a:srgbClr val="0000FF"/>
                </a:solidFill>
                <a:latin typeface="+mj-lt"/>
              </a:rPr>
              <a:t>137 MW (</a:t>
            </a:r>
            <a:r>
              <a:rPr kumimoji="0" lang="ko-KR" altLang="en-US" kern="0" dirty="0">
                <a:solidFill>
                  <a:srgbClr val="0000FF"/>
                </a:solidFill>
                <a:latin typeface="+mj-lt"/>
              </a:rPr>
              <a:t>총계</a:t>
            </a:r>
            <a:r>
              <a:rPr kumimoji="0" lang="en-US" altLang="ko-KR" kern="0" dirty="0">
                <a:solidFill>
                  <a:srgbClr val="0000FF"/>
                </a:solidFill>
                <a:latin typeface="+mj-lt"/>
              </a:rPr>
              <a:t>)</a:t>
            </a:r>
            <a:endParaRPr kumimoji="0" lang="en-US" altLang="ko-KR" sz="14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6A4598B-F212-3DE0-5C5D-EF876C069553}"/>
              </a:ext>
            </a:extLst>
          </p:cNvPr>
          <p:cNvSpPr txBox="1"/>
          <p:nvPr/>
        </p:nvSpPr>
        <p:spPr>
          <a:xfrm>
            <a:off x="7509911" y="2825849"/>
            <a:ext cx="155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kern="0" dirty="0">
                <a:solidFill>
                  <a:srgbClr val="0000FF"/>
                </a:solidFill>
                <a:latin typeface="+mj-lt"/>
              </a:rPr>
              <a:t>37 MW (</a:t>
            </a:r>
            <a:r>
              <a:rPr kumimoji="0" lang="ko-KR" altLang="en-US" kern="0" dirty="0">
                <a:solidFill>
                  <a:srgbClr val="0000FF"/>
                </a:solidFill>
                <a:latin typeface="+mj-lt"/>
              </a:rPr>
              <a:t>총계</a:t>
            </a:r>
            <a:r>
              <a:rPr kumimoji="0" lang="en-US" altLang="ko-KR" kern="0" dirty="0">
                <a:solidFill>
                  <a:srgbClr val="0000FF"/>
                </a:solidFill>
                <a:latin typeface="+mj-lt"/>
              </a:rPr>
              <a:t>)</a:t>
            </a:r>
            <a:endParaRPr kumimoji="0" lang="en-US" altLang="ko-KR" sz="14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DAF884B-C7E3-F209-AD11-3D790D78E7A1}"/>
              </a:ext>
            </a:extLst>
          </p:cNvPr>
          <p:cNvSpPr/>
          <p:nvPr/>
        </p:nvSpPr>
        <p:spPr>
          <a:xfrm>
            <a:off x="7286685" y="3758614"/>
            <a:ext cx="1767904" cy="50462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9" name="Picture 4" descr="http://www.the-linde-group.com/internet.global.thelindegroup.global/en/images/Lincare_Logo_CMYK_POS14_180572.jpg?v=2.0">
            <a:extLst>
              <a:ext uri="{FF2B5EF4-FFF2-40B4-BE49-F238E27FC236}">
                <a16:creationId xmlns:a16="http://schemas.microsoft.com/office/drawing/2014/main" id="{A48A379F-E5A1-11A0-D17C-2D0687BA3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3588" r="53360"/>
          <a:stretch>
            <a:fillRect/>
          </a:stretch>
        </p:blipFill>
        <p:spPr bwMode="auto">
          <a:xfrm>
            <a:off x="7307889" y="3838763"/>
            <a:ext cx="580256" cy="343979"/>
          </a:xfrm>
          <a:prstGeom prst="rect">
            <a:avLst/>
          </a:prstGeom>
          <a:noFill/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72BC970E-7E3B-AEC3-F580-7E8972AE0346}"/>
              </a:ext>
            </a:extLst>
          </p:cNvPr>
          <p:cNvSpPr txBox="1"/>
          <p:nvPr/>
        </p:nvSpPr>
        <p:spPr>
          <a:xfrm>
            <a:off x="7899021" y="3777049"/>
            <a:ext cx="12314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kern="0" dirty="0">
                <a:solidFill>
                  <a:sysClr val="windowText" lastClr="000000"/>
                </a:solidFill>
                <a:latin typeface="+mn-ea"/>
                <a:ea typeface="+mn-ea"/>
              </a:rPr>
              <a:t>PT.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rPr>
              <a:t>LINDE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rPr>
              <a:t>(</a:t>
            </a:r>
            <a:r>
              <a:rPr kumimoji="0" lang="ko-KR" altLang="en-US" sz="13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rPr>
              <a:t>산소설비 운영</a:t>
            </a:r>
            <a:r>
              <a:rPr kumimoji="0" lang="en-US" altLang="ko-KR" sz="13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</a:rPr>
              <a:t>)</a:t>
            </a:r>
            <a:endParaRPr kumimoji="0" lang="ko-KR" altLang="en-US" sz="1300" b="0" i="0" u="none" strike="noStrike" kern="0" cap="none" spc="-1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94AA7A1-D30B-D755-1F7A-020ADA24992B}"/>
              </a:ext>
            </a:extLst>
          </p:cNvPr>
          <p:cNvCxnSpPr>
            <a:cxnSpLocks/>
          </p:cNvCxnSpPr>
          <p:nvPr/>
        </p:nvCxnSpPr>
        <p:spPr>
          <a:xfrm>
            <a:off x="6810923" y="4059738"/>
            <a:ext cx="412119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tailEnd type="arrow"/>
          </a:ln>
          <a:effectLst/>
        </p:spPr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F140848-496F-D4A4-FDFE-160E7BA46123}"/>
              </a:ext>
            </a:extLst>
          </p:cNvPr>
          <p:cNvSpPr/>
          <p:nvPr/>
        </p:nvSpPr>
        <p:spPr>
          <a:xfrm>
            <a:off x="7667362" y="5278131"/>
            <a:ext cx="1299962" cy="50462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>
                <a:latin typeface="맑은 고딕"/>
                <a:ea typeface="맑은 고딕"/>
              </a:rPr>
              <a:t>Vendors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924E205-EAD9-098F-6C48-1B614AD18827}"/>
              </a:ext>
            </a:extLst>
          </p:cNvPr>
          <p:cNvCxnSpPr>
            <a:cxnSpLocks/>
          </p:cNvCxnSpPr>
          <p:nvPr/>
        </p:nvCxnSpPr>
        <p:spPr>
          <a:xfrm>
            <a:off x="6825094" y="5515220"/>
            <a:ext cx="801989" cy="11824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tailEnd type="arrow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8457C6EE-69DB-7AC0-156A-A41752C894EC}"/>
              </a:ext>
            </a:extLst>
          </p:cNvPr>
          <p:cNvSpPr txBox="1"/>
          <p:nvPr/>
        </p:nvSpPr>
        <p:spPr>
          <a:xfrm>
            <a:off x="255177" y="622282"/>
            <a:ext cx="4954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KP</a:t>
            </a:r>
            <a:r>
              <a:rPr lang="ko-KR" altLang="en-US" sz="1600" dirty="0">
                <a:latin typeface="+mn-ea"/>
                <a:ea typeface="+mn-ea"/>
              </a:rPr>
              <a:t> 전력 수급 구조</a:t>
            </a:r>
          </a:p>
        </p:txBody>
      </p:sp>
      <p:sp>
        <p:nvSpPr>
          <p:cNvPr id="133" name="텍스트 개체 틀 3">
            <a:extLst>
              <a:ext uri="{FF2B5EF4-FFF2-40B4-BE49-F238E27FC236}">
                <a16:creationId xmlns:a16="http://schemas.microsoft.com/office/drawing/2014/main" id="{DECB8AFE-46A7-2942-0F5C-E95B0EC8A2FD}"/>
              </a:ext>
            </a:extLst>
          </p:cNvPr>
          <p:cNvSpPr txBox="1">
            <a:spLocks/>
          </p:cNvSpPr>
          <p:nvPr/>
        </p:nvSpPr>
        <p:spPr>
          <a:xfrm>
            <a:off x="362309" y="952408"/>
            <a:ext cx="9270641" cy="945578"/>
          </a:xfrm>
          <a:prstGeom prst="rect">
            <a:avLst/>
          </a:prstGeom>
        </p:spPr>
        <p:txBody>
          <a:bodyPr lIns="72000" tIns="36000"/>
          <a:lstStyle>
            <a:lvl1pPr marL="114300" indent="-114300" algn="l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4300" indent="-1143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340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ko-KR" b="0" kern="0" dirty="0">
                <a:latin typeface="+mn-ea"/>
              </a:rPr>
              <a:t>KP </a:t>
            </a:r>
            <a:r>
              <a:rPr kumimoji="0" lang="ko-KR" altLang="en-US" b="0" kern="0" dirty="0">
                <a:latin typeface="+mn-ea"/>
              </a:rPr>
              <a:t>전력 부하</a:t>
            </a:r>
            <a:r>
              <a:rPr kumimoji="0" lang="en-US" altLang="ko-KR" b="0" kern="0" dirty="0">
                <a:latin typeface="+mn-ea"/>
              </a:rPr>
              <a:t>(’24</a:t>
            </a:r>
            <a:r>
              <a:rPr kumimoji="0" lang="ko-KR" altLang="en-US" b="0" kern="0" dirty="0">
                <a:latin typeface="+mn-ea"/>
              </a:rPr>
              <a:t>년 기준</a:t>
            </a:r>
            <a:r>
              <a:rPr kumimoji="0" lang="en-US" altLang="ko-KR" b="0" kern="0" dirty="0">
                <a:latin typeface="+mn-ea"/>
              </a:rPr>
              <a:t>) </a:t>
            </a:r>
            <a:r>
              <a:rPr kumimoji="0" lang="ko-KR" altLang="en-US" b="0" kern="0" dirty="0">
                <a:latin typeface="+mn-ea"/>
              </a:rPr>
              <a:t>는 총 </a:t>
            </a:r>
            <a:r>
              <a:rPr kumimoji="0" lang="en-US" altLang="ko-KR" b="0" kern="0" dirty="0">
                <a:latin typeface="+mn-ea"/>
              </a:rPr>
              <a:t>175 MW </a:t>
            </a:r>
            <a:r>
              <a:rPr kumimoji="0" lang="ko-KR" altLang="en-US" b="0" kern="0" dirty="0">
                <a:latin typeface="+mn-ea"/>
              </a:rPr>
              <a:t>이며 제철소 운영을 위한 소내 부하 </a:t>
            </a:r>
            <a:r>
              <a:rPr kumimoji="0" lang="en-US" altLang="ko-KR" b="0" kern="0" dirty="0">
                <a:latin typeface="+mn-ea"/>
              </a:rPr>
              <a:t>(137 MW)</a:t>
            </a:r>
            <a:r>
              <a:rPr kumimoji="0" lang="ko-KR" altLang="en-US" b="0" kern="0" dirty="0">
                <a:latin typeface="+mn-ea"/>
              </a:rPr>
              <a:t> 와 </a:t>
            </a:r>
            <a:r>
              <a:rPr kumimoji="0" lang="en-US" altLang="ko-KR" b="0" kern="0" dirty="0" err="1">
                <a:latin typeface="+mn-ea"/>
              </a:rPr>
              <a:t>Outsoucing</a:t>
            </a:r>
            <a:endParaRPr kumimoji="0" lang="en-US" altLang="ko-KR" b="0" kern="0" dirty="0">
              <a:latin typeface="+mn-ea"/>
            </a:endParaRPr>
          </a:p>
          <a:p>
            <a:pPr marL="0" indent="0">
              <a:buNone/>
            </a:pPr>
            <a:r>
              <a:rPr kumimoji="0" lang="ko-KR" altLang="en-US" b="0" kern="0" dirty="0">
                <a:latin typeface="+mn-ea"/>
              </a:rPr>
              <a:t>업체 전력판매 </a:t>
            </a:r>
            <a:r>
              <a:rPr kumimoji="0" lang="en-US" altLang="ko-KR" b="0" kern="0" dirty="0">
                <a:latin typeface="+mn-ea"/>
              </a:rPr>
              <a:t>(37 MW),</a:t>
            </a:r>
            <a:r>
              <a:rPr kumimoji="0" lang="ko-KR" altLang="en-US" b="0" kern="0" dirty="0">
                <a:latin typeface="+mn-ea"/>
              </a:rPr>
              <a:t> </a:t>
            </a:r>
            <a:r>
              <a:rPr kumimoji="0" lang="en-US" altLang="ko-KR" b="0" kern="0" dirty="0">
                <a:latin typeface="+mn-ea"/>
              </a:rPr>
              <a:t>PLN </a:t>
            </a:r>
            <a:r>
              <a:rPr kumimoji="0" lang="ko-KR" altLang="en-US" b="0" kern="0" dirty="0" err="1">
                <a:latin typeface="+mn-ea"/>
              </a:rPr>
              <a:t>역송</a:t>
            </a:r>
            <a:r>
              <a:rPr kumimoji="0" lang="ko-KR" altLang="en-US" b="0" kern="0" dirty="0">
                <a:latin typeface="+mn-ea"/>
              </a:rPr>
              <a:t> </a:t>
            </a:r>
            <a:r>
              <a:rPr kumimoji="0" lang="en-US" altLang="ko-KR" b="0" kern="0" dirty="0">
                <a:latin typeface="+mn-ea"/>
              </a:rPr>
              <a:t>(0.5 MW)</a:t>
            </a:r>
            <a:r>
              <a:rPr kumimoji="0" lang="ko-KR" altLang="en-US" b="0" kern="0" dirty="0">
                <a:latin typeface="+mn-ea"/>
              </a:rPr>
              <a:t>으로 구성됨</a:t>
            </a:r>
            <a:r>
              <a:rPr kumimoji="0" lang="en-US" altLang="ko-KR" b="0" kern="0" dirty="0">
                <a:latin typeface="+mn-ea"/>
              </a:rPr>
              <a:t>. </a:t>
            </a:r>
            <a:r>
              <a:rPr kumimoji="0" lang="ko-KR" altLang="en-US" b="0" kern="0" dirty="0">
                <a:latin typeface="+mn-ea"/>
              </a:rPr>
              <a:t>전력 부하는 </a:t>
            </a:r>
            <a:r>
              <a:rPr kumimoji="0" lang="en-US" altLang="ko-KR" b="0" kern="0" dirty="0">
                <a:latin typeface="+mn-ea"/>
              </a:rPr>
              <a:t>KPE </a:t>
            </a:r>
            <a:r>
              <a:rPr kumimoji="0" lang="ko-KR" altLang="en-US" b="0" kern="0" dirty="0">
                <a:latin typeface="+mn-ea"/>
              </a:rPr>
              <a:t>발전소에서 </a:t>
            </a:r>
            <a:r>
              <a:rPr kumimoji="0" lang="en-US" altLang="ko-KR" b="0" kern="0" dirty="0">
                <a:latin typeface="+mn-ea"/>
              </a:rPr>
              <a:t>108 MW, </a:t>
            </a:r>
            <a:r>
              <a:rPr kumimoji="0" lang="ko-KR" altLang="en-US" b="0" kern="0" dirty="0">
                <a:latin typeface="+mn-ea"/>
              </a:rPr>
              <a:t>고로 </a:t>
            </a:r>
            <a:r>
              <a:rPr kumimoji="0" lang="en-US" altLang="ko-KR" b="0" kern="0" dirty="0">
                <a:latin typeface="+mn-ea"/>
              </a:rPr>
              <a:t>TRT</a:t>
            </a:r>
            <a:r>
              <a:rPr kumimoji="0" lang="ko-KR" altLang="en-US" b="0" kern="0" dirty="0">
                <a:latin typeface="+mn-ea"/>
              </a:rPr>
              <a:t>에서</a:t>
            </a:r>
            <a:endParaRPr kumimoji="0" lang="en-US" altLang="ko-KR" b="0" kern="0" dirty="0">
              <a:latin typeface="+mn-ea"/>
            </a:endParaRPr>
          </a:p>
          <a:p>
            <a:pPr marL="0" indent="0">
              <a:buNone/>
            </a:pPr>
            <a:r>
              <a:rPr kumimoji="0" lang="en-US" altLang="ko-KR" b="0" kern="0" dirty="0">
                <a:latin typeface="+mn-ea"/>
              </a:rPr>
              <a:t>14 MW </a:t>
            </a:r>
            <a:r>
              <a:rPr kumimoji="0" lang="ko-KR" altLang="en-US" b="0" kern="0" dirty="0">
                <a:latin typeface="+mn-ea"/>
              </a:rPr>
              <a:t>생산 공급하고</a:t>
            </a:r>
            <a:r>
              <a:rPr kumimoji="0" lang="en-US" altLang="ko-KR" b="0" kern="0" dirty="0">
                <a:latin typeface="+mn-ea"/>
              </a:rPr>
              <a:t>, KCE</a:t>
            </a:r>
            <a:r>
              <a:rPr kumimoji="0" lang="ko-KR" altLang="en-US" b="0" kern="0" dirty="0">
                <a:latin typeface="+mn-ea"/>
              </a:rPr>
              <a:t>로 부터 </a:t>
            </a:r>
            <a:r>
              <a:rPr kumimoji="0" lang="en-US" altLang="ko-KR" b="0" kern="0" dirty="0">
                <a:latin typeface="+mn-ea"/>
              </a:rPr>
              <a:t>21</a:t>
            </a:r>
            <a:r>
              <a:rPr kumimoji="0" lang="ko-KR" altLang="en-US" b="0" kern="0" dirty="0">
                <a:latin typeface="+mn-ea"/>
              </a:rPr>
              <a:t> </a:t>
            </a:r>
            <a:r>
              <a:rPr kumimoji="0" lang="en-US" altLang="ko-KR" b="0" kern="0" dirty="0">
                <a:latin typeface="+mn-ea"/>
              </a:rPr>
              <a:t>MW,</a:t>
            </a:r>
            <a:r>
              <a:rPr kumimoji="0" lang="ko-KR" altLang="en-US" b="0" kern="0" dirty="0">
                <a:latin typeface="+mn-ea"/>
              </a:rPr>
              <a:t> </a:t>
            </a:r>
            <a:r>
              <a:rPr kumimoji="0" lang="en-US" altLang="ko-KR" b="0" kern="0" dirty="0">
                <a:latin typeface="+mn-ea"/>
              </a:rPr>
              <a:t>PLN</a:t>
            </a:r>
            <a:r>
              <a:rPr kumimoji="0" lang="ko-KR" altLang="en-US" b="0" kern="0" dirty="0">
                <a:latin typeface="+mn-ea"/>
              </a:rPr>
              <a:t>으로부터 </a:t>
            </a:r>
            <a:r>
              <a:rPr kumimoji="0" lang="en-US" altLang="ko-KR" b="0" kern="0" dirty="0">
                <a:latin typeface="+mn-ea"/>
              </a:rPr>
              <a:t>32.6 MW </a:t>
            </a:r>
            <a:r>
              <a:rPr kumimoji="0" lang="ko-KR" altLang="en-US" b="0" kern="0" dirty="0">
                <a:latin typeface="+mn-ea"/>
              </a:rPr>
              <a:t>수전 </a:t>
            </a:r>
            <a:r>
              <a:rPr kumimoji="0" lang="en-US" altLang="ko-KR" b="0" kern="0" dirty="0">
                <a:latin typeface="+mn-ea"/>
              </a:rPr>
              <a:t>(</a:t>
            </a:r>
            <a:r>
              <a:rPr kumimoji="0" lang="ko-KR" altLang="en-US" b="0" kern="0" dirty="0">
                <a:latin typeface="+mn-ea"/>
              </a:rPr>
              <a:t>총 </a:t>
            </a:r>
            <a:r>
              <a:rPr kumimoji="0" lang="en-US" altLang="ko-KR" b="0" kern="0" dirty="0">
                <a:latin typeface="+mn-ea"/>
              </a:rPr>
              <a:t>53.6 MW) </a:t>
            </a:r>
            <a:r>
              <a:rPr kumimoji="0" lang="ko-KR" altLang="en-US" b="0" kern="0" dirty="0">
                <a:latin typeface="+mn-ea"/>
              </a:rPr>
              <a:t>받아 공급함</a:t>
            </a:r>
            <a:r>
              <a:rPr kumimoji="0" lang="en-US" altLang="ko-KR" b="0" kern="0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kumimoji="0" lang="en-US" altLang="ko-KR" kern="0" dirty="0">
                <a:solidFill>
                  <a:srgbClr val="0000FF"/>
                </a:solidFill>
                <a:latin typeface="+mn-ea"/>
              </a:rPr>
              <a:t>(</a:t>
            </a:r>
            <a:r>
              <a:rPr kumimoji="0" lang="ko-KR" altLang="en-US" kern="0" dirty="0">
                <a:solidFill>
                  <a:srgbClr val="0000FF"/>
                </a:solidFill>
                <a:latin typeface="+mn-ea"/>
              </a:rPr>
              <a:t>수전 비율 </a:t>
            </a:r>
            <a:r>
              <a:rPr kumimoji="0" lang="en-US" altLang="ko-KR" kern="0" dirty="0">
                <a:solidFill>
                  <a:srgbClr val="0000FF"/>
                </a:solidFill>
                <a:latin typeface="+mn-ea"/>
              </a:rPr>
              <a:t>: 30.4%)</a:t>
            </a:r>
          </a:p>
        </p:txBody>
      </p:sp>
    </p:spTree>
    <p:extLst>
      <p:ext uri="{BB962C8B-B14F-4D97-AF65-F5344CB8AC3E}">
        <p14:creationId xmlns:p14="http://schemas.microsoft.com/office/powerpoint/2010/main" val="2579731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8FD0C-81F4-E0F9-523F-D5D585AF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45A7866-354E-A59E-25C9-F4D2EB2D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첨부</a:t>
            </a:r>
            <a:r>
              <a:rPr lang="en-US" altLang="ko-KR" dirty="0"/>
              <a:t>] 4. </a:t>
            </a:r>
            <a:r>
              <a:rPr lang="ko-KR" altLang="en-US" dirty="0"/>
              <a:t>부생가스 방산 현황 및 개선방향</a:t>
            </a:r>
            <a:r>
              <a:rPr lang="en-US" altLang="ko-KR" dirty="0"/>
              <a:t>(1/2)</a:t>
            </a:r>
            <a:endParaRPr kumimoji="1" lang="en-US" altLang="ko-KR" dirty="0">
              <a:solidFill>
                <a:srgbClr val="004B96"/>
              </a:solidFill>
              <a:latin typeface="맑은 고딕" panose="020B0503020000020004" pitchFamily="50" charset="-127"/>
              <a:sym typeface="Wingding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0F599-9FA8-1668-230E-06C27ED4B5C7}"/>
              </a:ext>
            </a:extLst>
          </p:cNvPr>
          <p:cNvSpPr txBox="1"/>
          <p:nvPr/>
        </p:nvSpPr>
        <p:spPr>
          <a:xfrm>
            <a:off x="165908" y="612396"/>
            <a:ext cx="9568501" cy="65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atin typeface="+mj-ea"/>
                <a:ea typeface="+mj-ea"/>
              </a:rPr>
              <a:t>■ 배경 </a:t>
            </a:r>
            <a:r>
              <a:rPr lang="en-US" altLang="ko-KR" sz="1600" b="1" dirty="0">
                <a:latin typeface="+mj-ea"/>
                <a:ea typeface="+mj-ea"/>
              </a:rPr>
              <a:t>: KP </a:t>
            </a:r>
            <a:r>
              <a:rPr lang="ko-KR" altLang="en-US" sz="1600" b="1" dirty="0">
                <a:latin typeface="+mj-ea"/>
                <a:ea typeface="+mj-ea"/>
              </a:rPr>
              <a:t>수전비율 </a:t>
            </a:r>
            <a:r>
              <a:rPr lang="en-US" altLang="ko-KR" sz="1600" b="1" dirty="0">
                <a:latin typeface="+mj-ea"/>
                <a:ea typeface="+mj-ea"/>
              </a:rPr>
              <a:t>Stretch Target 25% </a:t>
            </a:r>
            <a:r>
              <a:rPr lang="ko-KR" altLang="en-US" sz="1600" b="1" dirty="0">
                <a:latin typeface="+mj-ea"/>
                <a:ea typeface="+mj-ea"/>
              </a:rPr>
              <a:t>달성을 위한 부생가스 </a:t>
            </a:r>
            <a:r>
              <a:rPr lang="ko-KR" altLang="en-US" sz="1600" b="1" dirty="0" err="1">
                <a:latin typeface="+mj-ea"/>
                <a:ea typeface="+mj-ea"/>
              </a:rPr>
              <a:t>방산율</a:t>
            </a:r>
            <a:r>
              <a:rPr lang="ko-KR" altLang="en-US" sz="1600" b="1" dirty="0">
                <a:latin typeface="+mj-ea"/>
                <a:ea typeface="+mj-ea"/>
              </a:rPr>
              <a:t> 저감 개선방안 수립 필요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* KP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  <a:ea typeface="+mn-ea"/>
              </a:rPr>
              <a:t>수전비율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: (’24)30.4%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→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(’25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경영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)27.5%, 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ea typeface="+mn-ea"/>
              </a:rPr>
              <a:t>Stretch Target : 25%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   *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광양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: 4.1%,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포항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28.9%  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64EEB-7542-84C6-A311-C7C38B40D838}"/>
              </a:ext>
            </a:extLst>
          </p:cNvPr>
          <p:cNvSpPr txBox="1"/>
          <p:nvPr/>
        </p:nvSpPr>
        <p:spPr>
          <a:xfrm>
            <a:off x="165909" y="1265460"/>
            <a:ext cx="9744455" cy="66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atin typeface="+mn-ea"/>
                <a:ea typeface="+mn-ea"/>
              </a:rPr>
              <a:t>■ 현황 및 문제점</a:t>
            </a:r>
            <a:endParaRPr lang="en-US" altLang="ko-KR" sz="1600" b="1" dirty="0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400" b="1" dirty="0">
                <a:latin typeface="+mn-ea"/>
                <a:ea typeface="+mn-ea"/>
              </a:rPr>
              <a:t>  </a:t>
            </a:r>
            <a:r>
              <a:rPr lang="ko-KR" altLang="en-US" sz="1400" b="1" dirty="0">
                <a:latin typeface="+mn-ea"/>
                <a:ea typeface="+mn-ea"/>
              </a:rPr>
              <a:t>○ </a:t>
            </a:r>
            <a:r>
              <a:rPr lang="en-US" altLang="ko-KR" sz="1400" b="1" dirty="0">
                <a:latin typeface="+mn-ea"/>
                <a:ea typeface="+mn-ea"/>
              </a:rPr>
              <a:t>(’24</a:t>
            </a:r>
            <a:r>
              <a:rPr lang="ko-KR" altLang="en-US" sz="1400" b="1" dirty="0">
                <a:latin typeface="+mn-ea"/>
                <a:ea typeface="+mn-ea"/>
              </a:rPr>
              <a:t>년</a:t>
            </a:r>
            <a:r>
              <a:rPr lang="en-US" altLang="ko-KR" sz="1400" b="1" dirty="0">
                <a:latin typeface="+mn-ea"/>
                <a:ea typeface="+mn-ea"/>
              </a:rPr>
              <a:t>) KP</a:t>
            </a:r>
            <a:r>
              <a:rPr lang="ko-KR" altLang="en-US" sz="1400" b="1" dirty="0">
                <a:latin typeface="+mn-ea"/>
                <a:ea typeface="+mn-ea"/>
              </a:rPr>
              <a:t>의 부생가스 </a:t>
            </a:r>
            <a:r>
              <a:rPr lang="ko-KR" altLang="en-US" sz="1400" b="1" dirty="0" err="1">
                <a:latin typeface="+mn-ea"/>
                <a:ea typeface="+mn-ea"/>
              </a:rPr>
              <a:t>방산율은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1.5%p</a:t>
            </a:r>
            <a:r>
              <a:rPr lang="ko-KR" altLang="en-US" sz="1400" b="1" dirty="0">
                <a:latin typeface="+mn-ea"/>
                <a:ea typeface="+mn-ea"/>
              </a:rPr>
              <a:t>이며</a:t>
            </a:r>
            <a:r>
              <a:rPr lang="en-US" altLang="ko-KR" sz="1400" b="1" dirty="0">
                <a:latin typeface="+mn-ea"/>
                <a:ea typeface="+mn-ea"/>
              </a:rPr>
              <a:t> BFG 1.4%p</a:t>
            </a:r>
            <a:r>
              <a:rPr lang="ko-KR" altLang="en-US" sz="1400" b="1" dirty="0">
                <a:latin typeface="+mn-ea"/>
                <a:ea typeface="+mn-ea"/>
              </a:rPr>
              <a:t>로 </a:t>
            </a:r>
            <a:r>
              <a:rPr lang="en-US" altLang="ko-KR" sz="1400" b="1" dirty="0">
                <a:latin typeface="+mn-ea"/>
                <a:ea typeface="+mn-ea"/>
              </a:rPr>
              <a:t>BFG </a:t>
            </a:r>
            <a:r>
              <a:rPr lang="ko-KR" altLang="en-US" sz="1400" b="1" dirty="0">
                <a:latin typeface="+mn-ea"/>
                <a:ea typeface="+mn-ea"/>
              </a:rPr>
              <a:t>비중이 </a:t>
            </a:r>
            <a:r>
              <a:rPr lang="en-US" altLang="ko-KR" sz="1400" b="1" dirty="0">
                <a:latin typeface="+mn-ea"/>
                <a:ea typeface="+mn-ea"/>
              </a:rPr>
              <a:t>98%</a:t>
            </a:r>
            <a:r>
              <a:rPr lang="ko-KR" altLang="en-US" sz="1400" b="1" dirty="0">
                <a:latin typeface="+mn-ea"/>
                <a:ea typeface="+mn-ea"/>
              </a:rPr>
              <a:t>임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수전대체 기회손실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2.4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백만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USD)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2F49722-FDE5-9B8D-7FB8-2D8ACC6D6425}"/>
              </a:ext>
            </a:extLst>
          </p:cNvPr>
          <p:cNvGraphicFramePr>
            <a:graphicFrameLocks noGrp="1"/>
          </p:cNvGraphicFramePr>
          <p:nvPr/>
        </p:nvGraphicFramePr>
        <p:xfrm>
          <a:off x="416495" y="1923579"/>
          <a:ext cx="9217026" cy="1998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305">
                  <a:extLst>
                    <a:ext uri="{9D8B030D-6E8A-4147-A177-3AD203B41FA5}">
                      <a16:colId xmlns:a16="http://schemas.microsoft.com/office/drawing/2014/main" val="585830542"/>
                    </a:ext>
                  </a:extLst>
                </a:gridCol>
                <a:gridCol w="5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875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구  분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‘23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년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’24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년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322122"/>
                  </a:ext>
                </a:extLst>
              </a:tr>
              <a:tr h="289934">
                <a:tc gridSpan="2" v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월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934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latin typeface="+mn-ea"/>
                          <a:ea typeface="+mn-ea"/>
                        </a:rPr>
                        <a:t>방산율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(%)</a:t>
                      </a:r>
                      <a:endParaRPr 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934">
                <a:tc rowSpan="2"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BFG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0.70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1.44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0.24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0.12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0.28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10.22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1.04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1.85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1.21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0.44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1.77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9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ea"/>
                          <a:ea typeface="+mn-ea"/>
                        </a:rPr>
                        <a:t>COG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바탕체" panose="02030609000101010101" pitchFamily="17" charset="-127"/>
                        </a:rPr>
                        <a:t>0.04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934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금액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천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USD)</a:t>
                      </a:r>
                      <a:endParaRPr 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1,312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2,364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1,302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934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역송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[MW]</a:t>
                      </a:r>
                      <a:endParaRPr lang="en-US" sz="11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1.1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2.4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ea"/>
                          <a:ea typeface="+mn-ea"/>
                        </a:rPr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68520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E6377FA-528C-66CF-BC6A-F7009C76EC79}"/>
              </a:ext>
            </a:extLst>
          </p:cNvPr>
          <p:cNvSpPr txBox="1"/>
          <p:nvPr/>
        </p:nvSpPr>
        <p:spPr>
          <a:xfrm>
            <a:off x="1952454" y="5280361"/>
            <a:ext cx="7781956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+mn-ea"/>
                <a:ea typeface="+mn-ea"/>
              </a:rPr>
              <a:t>COG </a:t>
            </a:r>
            <a:r>
              <a:rPr lang="ko-KR" altLang="en-US" sz="1200" b="1" dirty="0">
                <a:latin typeface="+mn-ea"/>
                <a:ea typeface="+mn-ea"/>
              </a:rPr>
              <a:t>주요 사용처인 </a:t>
            </a:r>
            <a:r>
              <a:rPr lang="ko-KR" altLang="en-US" sz="1200" b="1" dirty="0" err="1">
                <a:latin typeface="+mn-ea"/>
                <a:ea typeface="+mn-ea"/>
              </a:rPr>
              <a:t>후판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en-US" sz="1200" b="1" dirty="0" err="1">
                <a:latin typeface="+mn-ea"/>
                <a:ea typeface="+mn-ea"/>
              </a:rPr>
              <a:t>수리시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주기 </a:t>
            </a:r>
            <a:r>
              <a:rPr lang="en-US" altLang="ko-KR" sz="1000" dirty="0">
                <a:latin typeface="+mn-ea"/>
                <a:ea typeface="+mn-ea"/>
              </a:rPr>
              <a:t>: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SD 1</a:t>
            </a:r>
            <a:r>
              <a:rPr lang="ko-KR" altLang="en-US" sz="1000" dirty="0">
                <a:latin typeface="+mn-ea"/>
                <a:ea typeface="+mn-ea"/>
              </a:rPr>
              <a:t>회</a:t>
            </a:r>
            <a:r>
              <a:rPr lang="en-US" altLang="ko-KR" sz="1000" dirty="0">
                <a:latin typeface="+mn-ea"/>
                <a:ea typeface="+mn-ea"/>
              </a:rPr>
              <a:t>/6</a:t>
            </a:r>
            <a:r>
              <a:rPr lang="ko-KR" altLang="en-US" sz="1000" dirty="0">
                <a:latin typeface="+mn-ea"/>
                <a:ea typeface="+mn-ea"/>
              </a:rPr>
              <a:t>주</a:t>
            </a:r>
            <a:r>
              <a:rPr lang="en-US" altLang="ko-KR" sz="1000" dirty="0">
                <a:latin typeface="+mn-ea"/>
                <a:ea typeface="+mn-ea"/>
              </a:rPr>
              <a:t>, CB 1</a:t>
            </a:r>
            <a:r>
              <a:rPr lang="ko-KR" altLang="en-US" sz="1000" dirty="0">
                <a:latin typeface="+mn-ea"/>
                <a:ea typeface="+mn-ea"/>
              </a:rPr>
              <a:t>회</a:t>
            </a:r>
            <a:r>
              <a:rPr lang="en-US" altLang="ko-KR" sz="1000" dirty="0">
                <a:latin typeface="+mn-ea"/>
                <a:ea typeface="+mn-ea"/>
              </a:rPr>
              <a:t>/1</a:t>
            </a:r>
            <a:r>
              <a:rPr lang="ko-KR" altLang="en-US" sz="1000" dirty="0">
                <a:latin typeface="+mn-ea"/>
                <a:ea typeface="+mn-ea"/>
              </a:rPr>
              <a:t>주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200" b="1" dirty="0">
                <a:latin typeface="+mn-ea"/>
                <a:ea typeface="+mn-ea"/>
              </a:rPr>
              <a:t>에 잉여 </a:t>
            </a:r>
            <a:r>
              <a:rPr lang="ko-KR" altLang="en-US" sz="1200" b="1" dirty="0" err="1">
                <a:latin typeface="+mn-ea"/>
                <a:ea typeface="+mn-ea"/>
              </a:rPr>
              <a:t>고열량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COG</a:t>
            </a:r>
            <a:r>
              <a:rPr lang="ko-KR" altLang="en-US" sz="1200" b="1" dirty="0">
                <a:latin typeface="+mn-ea"/>
                <a:ea typeface="+mn-ea"/>
              </a:rPr>
              <a:t>로 </a:t>
            </a:r>
            <a:r>
              <a:rPr lang="ko-KR" altLang="en-US" sz="1200" b="1" dirty="0" err="1">
                <a:latin typeface="+mn-ea"/>
                <a:ea typeface="+mn-ea"/>
              </a:rPr>
              <a:t>추가발전</a:t>
            </a:r>
            <a:r>
              <a:rPr lang="en-US" altLang="ko-KR" sz="1200" b="1" dirty="0">
                <a:latin typeface="+mn-ea"/>
                <a:ea typeface="+mn-ea"/>
              </a:rPr>
              <a:t>(+21MW)</a:t>
            </a:r>
            <a:r>
              <a:rPr lang="ko-KR" altLang="en-US" sz="1200" b="1" dirty="0">
                <a:latin typeface="+mn-ea"/>
                <a:ea typeface="+mn-ea"/>
              </a:rPr>
              <a:t>하나</a:t>
            </a:r>
            <a:r>
              <a:rPr lang="en-US" altLang="ko-KR" sz="1200" b="1" dirty="0">
                <a:latin typeface="+mn-ea"/>
                <a:ea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  </a:t>
            </a:r>
            <a:r>
              <a:rPr lang="ko-KR" altLang="en-US" sz="1200" b="1" dirty="0">
                <a:latin typeface="+mn-ea"/>
                <a:ea typeface="+mn-ea"/>
              </a:rPr>
              <a:t>소내 </a:t>
            </a:r>
            <a:r>
              <a:rPr lang="ko-KR" altLang="en-US" sz="1200" b="1" dirty="0" err="1">
                <a:latin typeface="+mn-ea"/>
                <a:ea typeface="+mn-ea"/>
              </a:rPr>
              <a:t>전력부하</a:t>
            </a:r>
            <a:r>
              <a:rPr lang="ko-KR" altLang="en-US" sz="1200" b="1" dirty="0">
                <a:latin typeface="+mn-ea"/>
                <a:ea typeface="+mn-ea"/>
              </a:rPr>
              <a:t> 감소로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en-US" sz="1200" b="1" dirty="0" err="1">
                <a:latin typeface="+mn-ea"/>
                <a:ea typeface="+mn-ea"/>
              </a:rPr>
              <a:t>역송이</a:t>
            </a:r>
            <a:r>
              <a:rPr lang="ko-KR" altLang="en-US" sz="1200" b="1" dirty="0">
                <a:latin typeface="+mn-ea"/>
                <a:ea typeface="+mn-ea"/>
              </a:rPr>
              <a:t> 발생하여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en-US" sz="1200" b="1" dirty="0" err="1">
                <a:latin typeface="+mn-ea"/>
                <a:ea typeface="+mn-ea"/>
              </a:rPr>
              <a:t>저열량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BFG</a:t>
            </a:r>
            <a:r>
              <a:rPr lang="ko-KR" altLang="en-US" sz="1200" b="1" dirty="0">
                <a:latin typeface="+mn-ea"/>
                <a:ea typeface="+mn-ea"/>
              </a:rPr>
              <a:t>를 선택적으로 </a:t>
            </a:r>
            <a:r>
              <a:rPr lang="en-US" altLang="ko-KR" sz="1200" b="1" dirty="0">
                <a:latin typeface="+mn-ea"/>
                <a:ea typeface="+mn-ea"/>
              </a:rPr>
              <a:t>0.4%p </a:t>
            </a:r>
            <a:r>
              <a:rPr lang="ko-KR" altLang="en-US" sz="1200" b="1" dirty="0">
                <a:latin typeface="+mn-ea"/>
                <a:ea typeface="+mn-ea"/>
              </a:rPr>
              <a:t>방산하고 있음</a:t>
            </a: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0.6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백만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USD, </a:t>
            </a:r>
            <a:r>
              <a:rPr lang="en-US" altLang="ko-KR" sz="1200" b="1" dirty="0">
                <a:latin typeface="+mn-ea"/>
                <a:ea typeface="+mn-ea"/>
              </a:rPr>
              <a:t>1.2MW)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- </a:t>
            </a:r>
            <a:r>
              <a:rPr lang="ko-KR" altLang="en-US" sz="1200" dirty="0" err="1">
                <a:latin typeface="+mn-ea"/>
                <a:ea typeface="+mn-ea"/>
              </a:rPr>
              <a:t>역송시</a:t>
            </a:r>
            <a:r>
              <a:rPr lang="en-US" altLang="ko-KR" sz="1200" dirty="0">
                <a:latin typeface="+mn-ea"/>
                <a:ea typeface="+mn-ea"/>
              </a:rPr>
              <a:t>, PLN</a:t>
            </a:r>
            <a:r>
              <a:rPr lang="ko-KR" altLang="en-US" sz="1200" dirty="0">
                <a:latin typeface="+mn-ea"/>
                <a:ea typeface="+mn-ea"/>
              </a:rPr>
              <a:t>에 전력판매에 대한 보상이 없고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부생가스 판매에 대한 부가세를 추가납부하는 </a:t>
            </a:r>
            <a:r>
              <a:rPr lang="ko-KR" altLang="en-US" sz="1200" dirty="0" err="1">
                <a:latin typeface="+mn-ea"/>
                <a:ea typeface="+mn-ea"/>
              </a:rPr>
              <a:t>역절감</a:t>
            </a:r>
            <a:r>
              <a:rPr lang="ko-KR" altLang="en-US" sz="1200" dirty="0">
                <a:latin typeface="+mn-ea"/>
                <a:ea typeface="+mn-ea"/>
              </a:rPr>
              <a:t> 발생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F9E7F-9132-FED8-0B71-B6B1886085AB}"/>
              </a:ext>
            </a:extLst>
          </p:cNvPr>
          <p:cNvSpPr txBox="1"/>
          <p:nvPr/>
        </p:nvSpPr>
        <p:spPr>
          <a:xfrm>
            <a:off x="324138" y="3970288"/>
            <a:ext cx="9410272" cy="62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dirty="0">
                <a:latin typeface="+mn-ea"/>
                <a:ea typeface="+mn-ea"/>
              </a:rPr>
              <a:t>○ </a:t>
            </a:r>
            <a:r>
              <a:rPr lang="en-US" sz="1400" b="1" dirty="0">
                <a:latin typeface="+mn-ea"/>
                <a:ea typeface="+mn-ea"/>
              </a:rPr>
              <a:t>COG</a:t>
            </a:r>
            <a:r>
              <a:rPr lang="ko-KR" altLang="en-US" sz="1400" b="1" dirty="0">
                <a:latin typeface="+mn-ea"/>
                <a:ea typeface="+mn-ea"/>
              </a:rPr>
              <a:t>는</a:t>
            </a:r>
            <a:r>
              <a:rPr 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err="1">
                <a:latin typeface="+mn-ea"/>
                <a:ea typeface="+mn-ea"/>
              </a:rPr>
              <a:t>고열량</a:t>
            </a:r>
            <a:r>
              <a:rPr lang="ko-KR" altLang="en-US" sz="1400" b="1" dirty="0">
                <a:latin typeface="+mn-ea"/>
                <a:ea typeface="+mn-ea"/>
              </a:rPr>
              <a:t> 가스로 열연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ko-KR" altLang="en-US" sz="1400" b="1" dirty="0" err="1">
                <a:latin typeface="+mn-ea"/>
                <a:ea typeface="+mn-ea"/>
              </a:rPr>
              <a:t>후판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ko-KR" altLang="en-US" sz="1400" b="1" dirty="0">
                <a:latin typeface="+mn-ea"/>
                <a:ea typeface="+mn-ea"/>
              </a:rPr>
              <a:t>제강 등 사용처가 많아 </a:t>
            </a:r>
            <a:r>
              <a:rPr lang="en-US" altLang="ko-KR" sz="1400" b="1" dirty="0">
                <a:latin typeface="+mn-ea"/>
                <a:ea typeface="+mn-ea"/>
              </a:rPr>
              <a:t>COG </a:t>
            </a:r>
            <a:r>
              <a:rPr lang="ko-KR" altLang="en-US" sz="1400" b="1" dirty="0">
                <a:latin typeface="+mn-ea"/>
                <a:ea typeface="+mn-ea"/>
              </a:rPr>
              <a:t>방산이 </a:t>
            </a:r>
            <a:r>
              <a:rPr lang="en-US" altLang="ko-KR" sz="1400" b="1" dirty="0">
                <a:latin typeface="+mn-ea"/>
                <a:ea typeface="+mn-ea"/>
              </a:rPr>
              <a:t>Zero </a:t>
            </a:r>
            <a:r>
              <a:rPr lang="ko-KR" altLang="en-US" sz="1400" b="1" dirty="0">
                <a:latin typeface="+mn-ea"/>
                <a:ea typeface="+mn-ea"/>
              </a:rPr>
              <a:t>수준 </a:t>
            </a:r>
            <a:endParaRPr lang="en-US" altLang="ko-KR" sz="1400" b="1" dirty="0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latin typeface="+mn-ea"/>
                <a:ea typeface="+mn-ea"/>
              </a:rPr>
              <a:t>○ </a:t>
            </a:r>
            <a:r>
              <a:rPr lang="en-US" altLang="ko-KR" sz="1400" b="1" dirty="0">
                <a:latin typeface="+mn-ea"/>
                <a:ea typeface="+mn-ea"/>
              </a:rPr>
              <a:t>’24</a:t>
            </a:r>
            <a:r>
              <a:rPr lang="ko-KR" altLang="en-US" sz="1400" b="1" dirty="0">
                <a:latin typeface="+mn-ea"/>
                <a:ea typeface="+mn-ea"/>
              </a:rPr>
              <a:t>년 주요방산 사유 </a:t>
            </a:r>
            <a:endParaRPr lang="en-US" sz="1400" b="1" dirty="0">
              <a:latin typeface="+mn-ea"/>
              <a:ea typeface="+mn-ea"/>
            </a:endParaRPr>
          </a:p>
        </p:txBody>
      </p:sp>
      <p:sp>
        <p:nvSpPr>
          <p:cNvPr id="21" name="사각형: 둥근 모서리 14">
            <a:extLst>
              <a:ext uri="{FF2B5EF4-FFF2-40B4-BE49-F238E27FC236}">
                <a16:creationId xmlns:a16="http://schemas.microsoft.com/office/drawing/2014/main" id="{E9C28CA1-1E9D-AD04-6F53-B03B3B5C4442}"/>
              </a:ext>
            </a:extLst>
          </p:cNvPr>
          <p:cNvSpPr/>
          <p:nvPr/>
        </p:nvSpPr>
        <p:spPr>
          <a:xfrm>
            <a:off x="337154" y="4659365"/>
            <a:ext cx="1591509" cy="559036"/>
          </a:xfrm>
          <a:prstGeom prst="roundRect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① 발전기 수리로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가스 사용처 부족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사각형: 둥근 모서리 14">
            <a:extLst>
              <a:ext uri="{FF2B5EF4-FFF2-40B4-BE49-F238E27FC236}">
                <a16:creationId xmlns:a16="http://schemas.microsoft.com/office/drawing/2014/main" id="{2ECA2C11-F1B4-B3EA-665B-002336F10499}"/>
              </a:ext>
            </a:extLst>
          </p:cNvPr>
          <p:cNvSpPr/>
          <p:nvPr/>
        </p:nvSpPr>
        <p:spPr>
          <a:xfrm>
            <a:off x="337154" y="5334335"/>
            <a:ext cx="1591509" cy="807396"/>
          </a:xfrm>
          <a:prstGeom prst="roundRect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②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전력부하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감소로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역송 방지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52123F-B7AA-63B2-00CF-B01040EC566B}"/>
              </a:ext>
            </a:extLst>
          </p:cNvPr>
          <p:cNvSpPr/>
          <p:nvPr/>
        </p:nvSpPr>
        <p:spPr>
          <a:xfrm>
            <a:off x="1952453" y="4621777"/>
            <a:ext cx="789709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325" indent="-603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’24.7</a:t>
            </a:r>
            <a:r>
              <a:rPr lang="ko-KR" altLang="en-US" sz="1200" b="1" dirty="0">
                <a:latin typeface="+mn-ea"/>
                <a:ea typeface="+mn-ea"/>
              </a:rPr>
              <a:t>월 고로 </a:t>
            </a:r>
            <a:r>
              <a:rPr lang="ko-KR" altLang="en-US" sz="1200" b="1" dirty="0" err="1">
                <a:latin typeface="+mn-ea"/>
                <a:ea typeface="+mn-ea"/>
              </a:rPr>
              <a:t>노벽수리</a:t>
            </a:r>
            <a:r>
              <a:rPr lang="en-US" altLang="ko-KR" sz="1000" dirty="0">
                <a:latin typeface="+mn-ea"/>
                <a:ea typeface="+mn-ea"/>
              </a:rPr>
              <a:t>(5</a:t>
            </a:r>
            <a:r>
              <a:rPr lang="ko-KR" altLang="en-US" sz="1000" dirty="0">
                <a:latin typeface="+mn-ea"/>
                <a:ea typeface="+mn-ea"/>
              </a:rPr>
              <a:t>일</a:t>
            </a:r>
            <a:r>
              <a:rPr lang="en-US" altLang="ko-KR" sz="1000" dirty="0">
                <a:latin typeface="+mn-ea"/>
                <a:ea typeface="+mn-ea"/>
              </a:rPr>
              <a:t>, 7/9~13</a:t>
            </a:r>
            <a:r>
              <a:rPr lang="ko-KR" altLang="en-US" sz="1000" dirty="0">
                <a:latin typeface="+mn-ea"/>
                <a:ea typeface="+mn-ea"/>
              </a:rPr>
              <a:t>일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200" b="1" dirty="0">
                <a:latin typeface="+mn-ea"/>
                <a:ea typeface="+mn-ea"/>
              </a:rPr>
              <a:t>과 </a:t>
            </a:r>
            <a:r>
              <a:rPr lang="en-US" altLang="ko-KR" sz="1200" b="1" dirty="0">
                <a:latin typeface="+mn-ea"/>
                <a:ea typeface="+mn-ea"/>
              </a:rPr>
              <a:t>KPE 2</a:t>
            </a:r>
            <a:r>
              <a:rPr lang="ko-KR" altLang="en-US" sz="1200" b="1" dirty="0">
                <a:latin typeface="+mn-ea"/>
                <a:ea typeface="+mn-ea"/>
              </a:rPr>
              <a:t>호기 </a:t>
            </a:r>
            <a:r>
              <a:rPr lang="ko-KR" altLang="en-US" sz="1200" b="1" dirty="0" err="1">
                <a:latin typeface="+mn-ea"/>
                <a:ea typeface="+mn-ea"/>
              </a:rPr>
              <a:t>대수리</a:t>
            </a:r>
            <a:r>
              <a:rPr lang="en-US" altLang="ko-KR" sz="1000" dirty="0">
                <a:latin typeface="+mn-ea"/>
                <a:ea typeface="+mn-ea"/>
              </a:rPr>
              <a:t>(24</a:t>
            </a:r>
            <a:r>
              <a:rPr lang="ko-KR" altLang="en-US" sz="1000" dirty="0">
                <a:latin typeface="+mn-ea"/>
                <a:ea typeface="+mn-ea"/>
              </a:rPr>
              <a:t>일</a:t>
            </a:r>
            <a:r>
              <a:rPr lang="en-US" altLang="ko-KR" sz="1000" dirty="0">
                <a:latin typeface="+mn-ea"/>
                <a:ea typeface="+mn-ea"/>
              </a:rPr>
              <a:t>, 7/8~8/1</a:t>
            </a:r>
            <a:r>
              <a:rPr lang="ko-KR" altLang="en-US" sz="1000" dirty="0">
                <a:latin typeface="+mn-ea"/>
                <a:ea typeface="+mn-ea"/>
              </a:rPr>
              <a:t>일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200" b="1" dirty="0">
                <a:latin typeface="+mn-ea"/>
                <a:ea typeface="+mn-ea"/>
              </a:rPr>
              <a:t>을 동기화 하나</a:t>
            </a:r>
            <a:r>
              <a:rPr lang="en-US" altLang="ko-KR" sz="1200" b="1" dirty="0">
                <a:latin typeface="+mn-ea"/>
                <a:ea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   </a:t>
            </a:r>
            <a:r>
              <a:rPr lang="ko-KR" altLang="en-US" sz="1200" b="1" dirty="0">
                <a:latin typeface="+mn-ea"/>
                <a:ea typeface="+mn-ea"/>
              </a:rPr>
              <a:t>발전기 수리가 </a:t>
            </a:r>
            <a:r>
              <a:rPr lang="en-US" altLang="ko-KR" sz="1200" b="1" dirty="0">
                <a:latin typeface="+mn-ea"/>
                <a:ea typeface="+mn-ea"/>
              </a:rPr>
              <a:t>+19</a:t>
            </a:r>
            <a:r>
              <a:rPr lang="ko-KR" altLang="en-US" sz="1200" b="1" dirty="0">
                <a:latin typeface="+mn-ea"/>
                <a:ea typeface="+mn-ea"/>
              </a:rPr>
              <a:t>일 더 길어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en-US" sz="1200" b="1" dirty="0" err="1">
                <a:latin typeface="+mn-ea"/>
                <a:ea typeface="+mn-ea"/>
              </a:rPr>
              <a:t>부생가스</a:t>
            </a:r>
            <a:r>
              <a:rPr lang="ko-KR" altLang="en-US" sz="1200" b="1" dirty="0">
                <a:latin typeface="+mn-ea"/>
                <a:ea typeface="+mn-ea"/>
              </a:rPr>
              <a:t> 사용처 부족에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en-US" sz="1200" b="1" dirty="0">
                <a:latin typeface="+mn-ea"/>
                <a:ea typeface="+mn-ea"/>
              </a:rPr>
              <a:t>따른 </a:t>
            </a:r>
            <a:r>
              <a:rPr lang="en-US" altLang="ko-KR" sz="1200" b="1" dirty="0">
                <a:latin typeface="+mn-ea"/>
                <a:ea typeface="+mn-ea"/>
              </a:rPr>
              <a:t>BFG, COG </a:t>
            </a:r>
            <a:r>
              <a:rPr lang="ko-KR" altLang="en-US" sz="1200" b="1" dirty="0">
                <a:latin typeface="+mn-ea"/>
                <a:ea typeface="+mn-ea"/>
              </a:rPr>
              <a:t>방산 </a:t>
            </a:r>
            <a:r>
              <a:rPr lang="en-US" altLang="ko-KR" sz="1200" b="1" dirty="0">
                <a:latin typeface="+mn-ea"/>
                <a:ea typeface="+mn-ea"/>
              </a:rPr>
              <a:t>0.84%p </a:t>
            </a:r>
            <a:r>
              <a:rPr lang="ko-KR" altLang="en-US" sz="1200" b="1" dirty="0">
                <a:latin typeface="+mn-ea"/>
                <a:ea typeface="+mn-ea"/>
              </a:rPr>
              <a:t>발생</a:t>
            </a: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en-US" altLang="ko-KR" sz="1200" b="1" spc="-100" dirty="0">
                <a:solidFill>
                  <a:srgbClr val="0000FF"/>
                </a:solidFill>
                <a:latin typeface="+mn-ea"/>
                <a:ea typeface="+mn-ea"/>
              </a:rPr>
              <a:t>1.3</a:t>
            </a:r>
            <a:r>
              <a:rPr lang="ko-KR" altLang="en-US" sz="1200" b="1" spc="-100" dirty="0">
                <a:solidFill>
                  <a:srgbClr val="0000FF"/>
                </a:solidFill>
                <a:latin typeface="+mn-ea"/>
                <a:ea typeface="+mn-ea"/>
              </a:rPr>
              <a:t>백만</a:t>
            </a:r>
            <a:r>
              <a:rPr lang="en-US" altLang="ko-KR" sz="1200" b="1" spc="-100" dirty="0">
                <a:solidFill>
                  <a:srgbClr val="0000FF"/>
                </a:solidFill>
                <a:latin typeface="+mn-ea"/>
                <a:ea typeface="+mn-ea"/>
              </a:rPr>
              <a:t>USD</a:t>
            </a:r>
            <a:r>
              <a:rPr lang="en-US" altLang="ko-KR" sz="1200" b="1" spc="-100" dirty="0">
                <a:latin typeface="+mn-ea"/>
                <a:ea typeface="+mn-ea"/>
              </a:rPr>
              <a:t>, 2.3MW)</a:t>
            </a:r>
            <a:r>
              <a:rPr lang="ko-KR" altLang="en-US" sz="1200" b="1" spc="-100" dirty="0">
                <a:latin typeface="+mn-ea"/>
                <a:ea typeface="+mn-ea"/>
              </a:rPr>
              <a:t> </a:t>
            </a:r>
            <a:endParaRPr lang="en-US" altLang="ko-KR" sz="1200" b="1" spc="-100" dirty="0">
              <a:latin typeface="+mn-ea"/>
              <a:ea typeface="+mn-ea"/>
            </a:endParaRPr>
          </a:p>
        </p:txBody>
      </p:sp>
      <p:sp>
        <p:nvSpPr>
          <p:cNvPr id="27" name="사각형: 둥근 모서리 14">
            <a:extLst>
              <a:ext uri="{FF2B5EF4-FFF2-40B4-BE49-F238E27FC236}">
                <a16:creationId xmlns:a16="http://schemas.microsoft.com/office/drawing/2014/main" id="{250CE35C-F584-096B-E79F-02FC2ACABEF3}"/>
              </a:ext>
            </a:extLst>
          </p:cNvPr>
          <p:cNvSpPr/>
          <p:nvPr/>
        </p:nvSpPr>
        <p:spPr>
          <a:xfrm>
            <a:off x="337154" y="6275165"/>
            <a:ext cx="1591509" cy="268441"/>
          </a:xfrm>
          <a:prstGeom prst="roundRect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③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비계획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수리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58408B-0562-11FC-BFF9-E9D0ED2762EF}"/>
              </a:ext>
            </a:extLst>
          </p:cNvPr>
          <p:cNvSpPr/>
          <p:nvPr/>
        </p:nvSpPr>
        <p:spPr>
          <a:xfrm>
            <a:off x="1952454" y="6224720"/>
            <a:ext cx="818512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325" lvl="0" indent="-6032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sz="1200" b="1" spc="-100" dirty="0">
                <a:solidFill>
                  <a:prstClr val="black"/>
                </a:solidFill>
                <a:latin typeface="+mn-ea"/>
                <a:ea typeface="+mn-ea"/>
              </a:rPr>
              <a:t>그 외</a:t>
            </a:r>
            <a:r>
              <a:rPr lang="en-US" altLang="ko-KR" sz="1200" b="1" spc="-100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solidFill>
                  <a:prstClr val="black"/>
                </a:solidFill>
                <a:latin typeface="+mn-ea"/>
                <a:ea typeface="+mn-ea"/>
              </a:rPr>
              <a:t>가스 사용 공장 </a:t>
            </a:r>
            <a:r>
              <a:rPr lang="ko-KR" altLang="en-US" sz="1200" b="1" spc="-100" dirty="0" err="1">
                <a:solidFill>
                  <a:prstClr val="black"/>
                </a:solidFill>
                <a:latin typeface="+mn-ea"/>
                <a:ea typeface="+mn-ea"/>
              </a:rPr>
              <a:t>비계획</a:t>
            </a:r>
            <a:r>
              <a:rPr lang="ko-KR" altLang="en-US" sz="1200" b="1" spc="-100" dirty="0">
                <a:solidFill>
                  <a:prstClr val="black"/>
                </a:solidFill>
                <a:latin typeface="+mn-ea"/>
                <a:ea typeface="+mn-ea"/>
              </a:rPr>
              <a:t> 수리</a:t>
            </a:r>
            <a:r>
              <a:rPr lang="en-US" altLang="ko-KR" sz="1200" spc="-100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sz="1200" spc="-100" dirty="0">
                <a:solidFill>
                  <a:prstClr val="black"/>
                </a:solidFill>
                <a:latin typeface="+mn-ea"/>
                <a:ea typeface="+mn-ea"/>
              </a:rPr>
              <a:t>발전기</a:t>
            </a:r>
            <a:r>
              <a:rPr lang="en-US" altLang="ko-KR" sz="1200" spc="-100" dirty="0">
                <a:solidFill>
                  <a:prstClr val="black"/>
                </a:solidFill>
                <a:latin typeface="+mn-ea"/>
                <a:ea typeface="+mn-ea"/>
              </a:rPr>
              <a:t>, </a:t>
            </a:r>
            <a:r>
              <a:rPr lang="ko-KR" altLang="en-US" sz="1200" spc="-100" dirty="0" err="1">
                <a:solidFill>
                  <a:prstClr val="black"/>
                </a:solidFill>
                <a:latin typeface="+mn-ea"/>
                <a:ea typeface="+mn-ea"/>
              </a:rPr>
              <a:t>압연공장</a:t>
            </a:r>
            <a:r>
              <a:rPr lang="ko-KR" altLang="en-US" sz="1200" spc="-100" dirty="0">
                <a:solidFill>
                  <a:prstClr val="black"/>
                </a:solidFill>
                <a:latin typeface="+mn-ea"/>
                <a:ea typeface="+mn-ea"/>
              </a:rPr>
              <a:t> 등</a:t>
            </a:r>
            <a:r>
              <a:rPr lang="en-US" altLang="ko-KR" sz="1200" spc="-100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r>
              <a:rPr lang="ko-KR" altLang="en-US" sz="1200" b="1" spc="-100" dirty="0">
                <a:solidFill>
                  <a:prstClr val="black"/>
                </a:solidFill>
                <a:latin typeface="+mn-ea"/>
                <a:ea typeface="+mn-ea"/>
              </a:rPr>
              <a:t>에 따른 </a:t>
            </a:r>
            <a:r>
              <a:rPr lang="en-US" altLang="ko-KR" sz="1200" b="1" spc="-100" dirty="0">
                <a:solidFill>
                  <a:prstClr val="black"/>
                </a:solidFill>
                <a:latin typeface="+mn-ea"/>
                <a:ea typeface="+mn-ea"/>
              </a:rPr>
              <a:t>0.3%p </a:t>
            </a:r>
            <a:r>
              <a:rPr lang="ko-KR" altLang="en-US" sz="1200" b="1" spc="-100" dirty="0">
                <a:solidFill>
                  <a:prstClr val="black"/>
                </a:solidFill>
                <a:latin typeface="+mn-ea"/>
                <a:ea typeface="+mn-ea"/>
              </a:rPr>
              <a:t>방산 발생</a:t>
            </a: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0.5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  <a:ea typeface="+mn-ea"/>
              </a:rPr>
              <a:t>백만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  <a:ea typeface="+mn-ea"/>
              </a:rPr>
              <a:t>USD, </a:t>
            </a:r>
            <a:r>
              <a:rPr lang="en-US" altLang="ko-KR" sz="1200" b="1" dirty="0">
                <a:latin typeface="+mn-ea"/>
                <a:ea typeface="+mn-ea"/>
              </a:rPr>
              <a:t>0.8MW) </a:t>
            </a:r>
            <a:r>
              <a:rPr lang="ko-KR" altLang="en-US" sz="1200" b="1" spc="-1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200" b="1" spc="-100" dirty="0">
                <a:solidFill>
                  <a:prstClr val="black"/>
                </a:solidFill>
                <a:latin typeface="+mn-ea"/>
                <a:ea typeface="+mn-ea"/>
              </a:rPr>
              <a:t>*</a:t>
            </a:r>
            <a:r>
              <a:rPr lang="ko-KR" altLang="en-US" sz="1200" b="1" spc="-100" dirty="0">
                <a:solidFill>
                  <a:prstClr val="black"/>
                </a:solidFill>
                <a:latin typeface="+mn-ea"/>
                <a:ea typeface="+mn-ea"/>
              </a:rPr>
              <a:t>추가 저감이 난이</a:t>
            </a:r>
            <a:endParaRPr lang="en-US" altLang="ko-KR" sz="1200" b="1" spc="-100" dirty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3579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D0D5-5FE6-21B0-2E0A-B951FE249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406DC4F-E975-65E7-7F74-9E1A4EDD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첨부</a:t>
            </a:r>
            <a:r>
              <a:rPr lang="en-US" altLang="ko-KR" dirty="0"/>
              <a:t>] 4. </a:t>
            </a:r>
            <a:r>
              <a:rPr lang="ko-KR" altLang="en-US" dirty="0"/>
              <a:t>부생가스 방산 현황 및 개선방향</a:t>
            </a:r>
            <a:r>
              <a:rPr lang="en-US" altLang="ko-KR" dirty="0"/>
              <a:t>(2/2)</a:t>
            </a:r>
            <a:endParaRPr kumimoji="1" lang="en-US" altLang="ko-KR" dirty="0">
              <a:solidFill>
                <a:srgbClr val="004B96"/>
              </a:solidFill>
              <a:latin typeface="맑은 고딕" panose="020B0503020000020004" pitchFamily="50" charset="-127"/>
              <a:sym typeface="Wingding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6EC69E-E52D-D8AB-0335-F1FB0C94BBAE}"/>
              </a:ext>
            </a:extLst>
          </p:cNvPr>
          <p:cNvSpPr txBox="1"/>
          <p:nvPr/>
        </p:nvSpPr>
        <p:spPr>
          <a:xfrm>
            <a:off x="170024" y="652622"/>
            <a:ext cx="9289032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atin typeface="+mj-ea"/>
                <a:ea typeface="+mj-ea"/>
              </a:rPr>
              <a:t>■ 개선방안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 err="1">
                <a:latin typeface="+mj-ea"/>
                <a:ea typeface="+mj-ea"/>
              </a:rPr>
              <a:t>방산율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Stretch </a:t>
            </a:r>
            <a:r>
              <a:rPr lang="ko-KR" altLang="en-US" sz="1600" dirty="0">
                <a:latin typeface="+mj-ea"/>
                <a:ea typeface="+mj-ea"/>
              </a:rPr>
              <a:t>목표 </a:t>
            </a:r>
            <a:r>
              <a:rPr lang="en-US" altLang="ko-KR" sz="1600" dirty="0">
                <a:latin typeface="+mj-ea"/>
                <a:ea typeface="+mj-ea"/>
              </a:rPr>
              <a:t>: ’25</a:t>
            </a:r>
            <a:r>
              <a:rPr lang="ko-KR" altLang="en-US" sz="1600" dirty="0">
                <a:latin typeface="+mj-ea"/>
                <a:ea typeface="+mj-ea"/>
              </a:rPr>
              <a:t>차 </a:t>
            </a:r>
            <a:r>
              <a:rPr lang="en-US" altLang="ko-KR" sz="1600" dirty="0">
                <a:latin typeface="+mj-ea"/>
                <a:ea typeface="+mj-ea"/>
              </a:rPr>
              <a:t>1RP 0.87 </a:t>
            </a:r>
            <a:r>
              <a:rPr lang="ko-KR" altLang="en-US" sz="1600" dirty="0">
                <a:latin typeface="+mj-ea"/>
                <a:ea typeface="+mj-ea"/>
              </a:rPr>
              <a:t>→</a:t>
            </a:r>
            <a:r>
              <a:rPr lang="en-US" altLang="ko-KR" sz="1600" dirty="0">
                <a:latin typeface="+mj-ea"/>
                <a:ea typeface="+mj-ea"/>
              </a:rPr>
              <a:t> 0.60%p, </a:t>
            </a:r>
            <a:r>
              <a:rPr lang="ko-KR" altLang="en-US" sz="1600" dirty="0">
                <a:latin typeface="+mj-ea"/>
                <a:ea typeface="+mj-ea"/>
              </a:rPr>
              <a:t>절감효과</a:t>
            </a:r>
            <a:r>
              <a:rPr lang="en-US" altLang="ko-KR" sz="1600" dirty="0"/>
              <a:t> 0.48</a:t>
            </a:r>
            <a:r>
              <a:rPr lang="ko-KR" altLang="en-US" sz="1600" dirty="0"/>
              <a:t>백만</a:t>
            </a:r>
            <a:r>
              <a:rPr lang="en-US" altLang="ko-KR" sz="1600" dirty="0"/>
              <a:t>USD)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31CAC8-DCC9-BDC0-BC72-6606380C86B4}"/>
              </a:ext>
            </a:extLst>
          </p:cNvPr>
          <p:cNvSpPr/>
          <p:nvPr/>
        </p:nvSpPr>
        <p:spPr>
          <a:xfrm>
            <a:off x="985291" y="2267464"/>
            <a:ext cx="9505056" cy="866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②안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방산 발생시 열연 등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COG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사용량 증대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ea typeface="+mn-ea"/>
              </a:rPr>
              <a:t>최대 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+3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ea typeface="+mn-ea"/>
              </a:rPr>
              <a:t>천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ea typeface="+mn-ea"/>
              </a:rPr>
              <a:t>Nm³/h)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를 통한 발전소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COG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저감으로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BFG </a:t>
            </a:r>
            <a:r>
              <a:rPr lang="ko-KR" altLang="en-US" sz="1400" b="1" dirty="0" err="1">
                <a:solidFill>
                  <a:prstClr val="black"/>
                </a:solidFill>
                <a:latin typeface="+mn-ea"/>
                <a:ea typeface="+mn-ea"/>
              </a:rPr>
              <a:t>연소량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증대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   - </a:t>
            </a:r>
            <a:r>
              <a:rPr lang="ko-KR" altLang="en-US" sz="1400" dirty="0">
                <a:latin typeface="+mn-ea"/>
                <a:ea typeface="+mn-ea"/>
              </a:rPr>
              <a:t>발전소 </a:t>
            </a:r>
            <a:r>
              <a:rPr lang="ko-KR" altLang="en-US" sz="1400" dirty="0" err="1">
                <a:latin typeface="+mn-ea"/>
                <a:ea typeface="+mn-ea"/>
              </a:rPr>
              <a:t>버너현황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>
                <a:latin typeface="+mn-ea"/>
                <a:ea typeface="+mn-ea"/>
              </a:rPr>
              <a:t>총 </a:t>
            </a:r>
            <a:r>
              <a:rPr lang="en-US" altLang="ko-KR" sz="1400" dirty="0">
                <a:latin typeface="+mn-ea"/>
                <a:ea typeface="+mn-ea"/>
              </a:rPr>
              <a:t>9</a:t>
            </a:r>
            <a:r>
              <a:rPr lang="ko-KR" altLang="en-US" sz="1400" dirty="0">
                <a:latin typeface="+mn-ea"/>
                <a:ea typeface="+mn-ea"/>
              </a:rPr>
              <a:t>개</a:t>
            </a:r>
            <a:r>
              <a:rPr lang="en-US" altLang="ko-KR" sz="1200" dirty="0">
                <a:latin typeface="+mn-ea"/>
                <a:ea typeface="+mn-ea"/>
              </a:rPr>
              <a:t>(1</a:t>
            </a:r>
            <a:r>
              <a:rPr lang="ko-KR" altLang="en-US" sz="1200" dirty="0">
                <a:latin typeface="+mn-ea"/>
                <a:ea typeface="+mn-ea"/>
              </a:rPr>
              <a:t>단 </a:t>
            </a:r>
            <a:r>
              <a:rPr lang="en-US" altLang="ko-KR" sz="1200" dirty="0">
                <a:latin typeface="+mn-ea"/>
                <a:ea typeface="+mn-ea"/>
              </a:rPr>
              <a:t>: BFG/COG </a:t>
            </a:r>
            <a:r>
              <a:rPr lang="ko-KR" altLang="en-US" sz="1200" dirty="0">
                <a:latin typeface="+mn-ea"/>
                <a:ea typeface="+mn-ea"/>
              </a:rPr>
              <a:t>혼용</a:t>
            </a:r>
            <a:r>
              <a:rPr lang="en-US" altLang="ko-KR" sz="1200" dirty="0">
                <a:latin typeface="+mn-ea"/>
                <a:ea typeface="+mn-ea"/>
              </a:rPr>
              <a:t>(3</a:t>
            </a:r>
            <a:r>
              <a:rPr lang="ko-KR" altLang="en-US" sz="1200" dirty="0">
                <a:latin typeface="+mn-ea"/>
                <a:ea typeface="+mn-ea"/>
              </a:rPr>
              <a:t>개</a:t>
            </a:r>
            <a:r>
              <a:rPr lang="en-US" altLang="ko-KR" sz="1200" dirty="0">
                <a:latin typeface="+mn-ea"/>
                <a:ea typeface="+mn-ea"/>
              </a:rPr>
              <a:t>), 2</a:t>
            </a:r>
            <a:r>
              <a:rPr lang="ko-KR" altLang="en-US" sz="1200" dirty="0">
                <a:latin typeface="+mn-ea"/>
                <a:ea typeface="+mn-ea"/>
              </a:rPr>
              <a:t>단</a:t>
            </a:r>
            <a:r>
              <a:rPr lang="en-US" altLang="ko-KR" sz="1200" dirty="0">
                <a:latin typeface="+mn-ea"/>
                <a:ea typeface="+mn-ea"/>
              </a:rPr>
              <a:t>/3</a:t>
            </a:r>
            <a:r>
              <a:rPr lang="ko-KR" altLang="en-US" sz="1200" dirty="0">
                <a:latin typeface="+mn-ea"/>
                <a:ea typeface="+mn-ea"/>
              </a:rPr>
              <a:t>단 </a:t>
            </a:r>
            <a:r>
              <a:rPr lang="en-US" altLang="ko-KR" sz="1200" dirty="0">
                <a:latin typeface="+mn-ea"/>
                <a:ea typeface="+mn-ea"/>
              </a:rPr>
              <a:t>BFG/LDG </a:t>
            </a:r>
            <a:r>
              <a:rPr lang="ko-KR" altLang="en-US" sz="1200" dirty="0">
                <a:latin typeface="+mn-ea"/>
                <a:ea typeface="+mn-ea"/>
              </a:rPr>
              <a:t>혼용</a:t>
            </a:r>
            <a:r>
              <a:rPr lang="en-US" altLang="ko-KR" sz="1200" dirty="0">
                <a:latin typeface="+mn-ea"/>
                <a:ea typeface="+mn-ea"/>
              </a:rPr>
              <a:t>(6</a:t>
            </a:r>
            <a:r>
              <a:rPr lang="ko-KR" altLang="en-US" sz="1200" dirty="0">
                <a:latin typeface="+mn-ea"/>
                <a:ea typeface="+mn-ea"/>
              </a:rPr>
              <a:t>개</a:t>
            </a:r>
            <a:r>
              <a:rPr lang="en-US" altLang="ko-KR" sz="1200" dirty="0">
                <a:latin typeface="+mn-ea"/>
                <a:ea typeface="+mn-ea"/>
              </a:rPr>
              <a:t>))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X </a:t>
            </a:r>
            <a:r>
              <a:rPr lang="en-US" altLang="ko-KR" sz="1200" dirty="0">
                <a:latin typeface="+mn-ea"/>
                <a:ea typeface="+mn-ea"/>
              </a:rPr>
              <a:t>2</a:t>
            </a:r>
            <a:r>
              <a:rPr lang="ko-KR" altLang="en-US" sz="1200" dirty="0">
                <a:latin typeface="+mn-ea"/>
                <a:ea typeface="+mn-ea"/>
              </a:rPr>
              <a:t>세트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부생 변경하여 연소가 가능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lvl="0">
              <a:lnSpc>
                <a:spcPct val="130000"/>
              </a:lnSpc>
            </a:pPr>
            <a:r>
              <a:rPr lang="en-US" altLang="ko-KR" sz="1200" dirty="0">
                <a:latin typeface="+mn-ea"/>
                <a:ea typeface="+mn-ea"/>
              </a:rPr>
              <a:t>       ※ </a:t>
            </a:r>
            <a:r>
              <a:rPr lang="ko-KR" altLang="en-US" sz="1200" dirty="0">
                <a:latin typeface="+mn-ea"/>
                <a:ea typeface="+mn-ea"/>
              </a:rPr>
              <a:t>현재 호기별 최대 </a:t>
            </a:r>
            <a:r>
              <a:rPr lang="en-US" altLang="ko-KR" sz="1200" dirty="0">
                <a:latin typeface="+mn-ea"/>
                <a:ea typeface="+mn-ea"/>
              </a:rPr>
              <a:t>7</a:t>
            </a:r>
            <a:r>
              <a:rPr lang="ko-KR" altLang="en-US" sz="1200" dirty="0">
                <a:latin typeface="+mn-ea"/>
                <a:ea typeface="+mn-ea"/>
              </a:rPr>
              <a:t>개까지 </a:t>
            </a:r>
            <a:r>
              <a:rPr lang="en-US" altLang="ko-KR" sz="1200" dirty="0">
                <a:latin typeface="+mn-ea"/>
                <a:ea typeface="+mn-ea"/>
              </a:rPr>
              <a:t>BFG </a:t>
            </a:r>
            <a:r>
              <a:rPr lang="ko-KR" altLang="en-US" sz="1200" dirty="0">
                <a:latin typeface="+mn-ea"/>
                <a:ea typeface="+mn-ea"/>
              </a:rPr>
              <a:t>버너 사용 가능 </a:t>
            </a:r>
            <a:r>
              <a:rPr lang="en-US" altLang="ko-KR" sz="1200" dirty="0">
                <a:latin typeface="+mn-ea"/>
                <a:ea typeface="+mn-ea"/>
              </a:rPr>
              <a:t>(BFG </a:t>
            </a:r>
            <a:r>
              <a:rPr lang="ko-KR" altLang="en-US" sz="1200" dirty="0">
                <a:latin typeface="+mn-ea"/>
                <a:ea typeface="+mn-ea"/>
              </a:rPr>
              <a:t>물량 공급 한계로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29F0E2-D20F-CA98-A377-7652C44912B6}"/>
              </a:ext>
            </a:extLst>
          </p:cNvPr>
          <p:cNvSpPr/>
          <p:nvPr/>
        </p:nvSpPr>
        <p:spPr>
          <a:xfrm>
            <a:off x="985291" y="1701745"/>
            <a:ext cx="8732048" cy="620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①안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방산 발생시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BFG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다소비 공정인 고로 </a:t>
            </a:r>
            <a:r>
              <a:rPr lang="ko-KR" altLang="en-US" sz="1400" b="1" dirty="0" err="1">
                <a:solidFill>
                  <a:prstClr val="black"/>
                </a:solidFill>
                <a:latin typeface="+mn-ea"/>
                <a:ea typeface="+mn-ea"/>
              </a:rPr>
              <a:t>열풍로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연료 추가 사용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 Test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를 통한 </a:t>
            </a:r>
            <a:r>
              <a:rPr lang="ko-KR" altLang="en-US" sz="1400" b="1" dirty="0" err="1">
                <a:solidFill>
                  <a:prstClr val="black"/>
                </a:solidFill>
                <a:latin typeface="+mn-ea"/>
                <a:ea typeface="+mn-ea"/>
              </a:rPr>
              <a:t>방산저감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err="1">
                <a:solidFill>
                  <a:prstClr val="black"/>
                </a:solidFill>
                <a:latin typeface="+mn-ea"/>
                <a:ea typeface="+mn-ea"/>
              </a:rPr>
              <a:t>제선부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협업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    -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목표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: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  <a:ea typeface="+mn-ea"/>
              </a:rPr>
              <a:t>열풍로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Dome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온도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1,380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도 이내 기준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BFG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최대 연소 조건 확인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0C9D16-E016-A70E-DE19-0FBAFDE18744}"/>
              </a:ext>
            </a:extLst>
          </p:cNvPr>
          <p:cNvSpPr/>
          <p:nvPr/>
        </p:nvSpPr>
        <p:spPr>
          <a:xfrm>
            <a:off x="910877" y="1099394"/>
            <a:ext cx="9235119" cy="620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○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KPE </a:t>
            </a:r>
            <a:r>
              <a:rPr lang="ko-KR" altLang="en-US" sz="1400" b="1" dirty="0" err="1">
                <a:solidFill>
                  <a:prstClr val="black"/>
                </a:solidFill>
                <a:latin typeface="+mn-ea"/>
                <a:ea typeface="+mn-ea"/>
              </a:rPr>
              <a:t>수리일정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단축을 통한 발전기 가동률 증대로 방산 저감</a:t>
            </a:r>
            <a:endParaRPr lang="en-US" altLang="ko-KR" sz="1400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     - (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기존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‘25.1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월 발전설비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  <a:ea typeface="+mn-ea"/>
              </a:rPr>
              <a:t>중수리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14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일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→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개선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‘25.1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월 발전설비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  <a:ea typeface="+mn-ea"/>
              </a:rPr>
              <a:t>중수리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12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일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△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2)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B4C06-53D5-B217-5C78-04B1A1B3DD05}"/>
              </a:ext>
            </a:extLst>
          </p:cNvPr>
          <p:cNvSpPr txBox="1"/>
          <p:nvPr/>
        </p:nvSpPr>
        <p:spPr>
          <a:xfrm>
            <a:off x="199487" y="5992188"/>
            <a:ext cx="9289032" cy="660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latin typeface="+mn-ea"/>
                <a:ea typeface="+mn-ea"/>
              </a:rPr>
              <a:t>■ 계획</a:t>
            </a:r>
            <a:endParaRPr lang="en-US" altLang="ko-KR" sz="1600" b="1" dirty="0"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latin typeface="+mn-ea"/>
                <a:ea typeface="+mn-ea"/>
              </a:rPr>
              <a:t>  ○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  <a:ea typeface="+mn-ea"/>
              </a:rPr>
              <a:t>후판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 등 사용처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  <a:ea typeface="+mn-ea"/>
              </a:rPr>
              <a:t>수리일정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 고려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BFG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방산 발생 일정 선정 후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  <a:ea typeface="+mn-ea"/>
              </a:rPr>
              <a:t>최대연소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Test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실시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(’25.6~7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ea typeface="+mn-ea"/>
              </a:rPr>
              <a:t>월 중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07239E4-E552-5AE6-524D-CD3FADE2FF04}"/>
              </a:ext>
            </a:extLst>
          </p:cNvPr>
          <p:cNvGraphicFramePr>
            <a:graphicFrameLocks noGrp="1"/>
          </p:cNvGraphicFramePr>
          <p:nvPr/>
        </p:nvGraphicFramePr>
        <p:xfrm>
          <a:off x="491775" y="3420594"/>
          <a:ext cx="8916688" cy="22631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49312">
                  <a:extLst>
                    <a:ext uri="{9D8B030D-6E8A-4147-A177-3AD203B41FA5}">
                      <a16:colId xmlns:a16="http://schemas.microsoft.com/office/drawing/2014/main" val="2525834895"/>
                    </a:ext>
                  </a:extLst>
                </a:gridCol>
                <a:gridCol w="1198480">
                  <a:extLst>
                    <a:ext uri="{9D8B030D-6E8A-4147-A177-3AD203B41FA5}">
                      <a16:colId xmlns:a16="http://schemas.microsoft.com/office/drawing/2014/main" val="487244265"/>
                    </a:ext>
                  </a:extLst>
                </a:gridCol>
                <a:gridCol w="1144816">
                  <a:extLst>
                    <a:ext uri="{9D8B030D-6E8A-4147-A177-3AD203B41FA5}">
                      <a16:colId xmlns:a16="http://schemas.microsoft.com/office/drawing/2014/main" val="2661839767"/>
                    </a:ext>
                  </a:extLst>
                </a:gridCol>
                <a:gridCol w="1144816">
                  <a:extLst>
                    <a:ext uri="{9D8B030D-6E8A-4147-A177-3AD203B41FA5}">
                      <a16:colId xmlns:a16="http://schemas.microsoft.com/office/drawing/2014/main" val="207131914"/>
                    </a:ext>
                  </a:extLst>
                </a:gridCol>
                <a:gridCol w="1144816">
                  <a:extLst>
                    <a:ext uri="{9D8B030D-6E8A-4147-A177-3AD203B41FA5}">
                      <a16:colId xmlns:a16="http://schemas.microsoft.com/office/drawing/2014/main" val="1951155099"/>
                    </a:ext>
                  </a:extLst>
                </a:gridCol>
                <a:gridCol w="1144816">
                  <a:extLst>
                    <a:ext uri="{9D8B030D-6E8A-4147-A177-3AD203B41FA5}">
                      <a16:colId xmlns:a16="http://schemas.microsoft.com/office/drawing/2014/main" val="3145615294"/>
                    </a:ext>
                  </a:extLst>
                </a:gridCol>
                <a:gridCol w="1144816">
                  <a:extLst>
                    <a:ext uri="{9D8B030D-6E8A-4147-A177-3AD203B41FA5}">
                      <a16:colId xmlns:a16="http://schemas.microsoft.com/office/drawing/2014/main" val="3015169643"/>
                    </a:ext>
                  </a:extLst>
                </a:gridCol>
                <a:gridCol w="1144816">
                  <a:extLst>
                    <a:ext uri="{9D8B030D-6E8A-4147-A177-3AD203B41FA5}">
                      <a16:colId xmlns:a16="http://schemas.microsoft.com/office/drawing/2014/main" val="3942764868"/>
                    </a:ext>
                  </a:extLst>
                </a:gridCol>
              </a:tblGrid>
              <a:tr h="4235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300" b="1" u="none" strike="noStrike" dirty="0" err="1">
                          <a:effectLst/>
                          <a:latin typeface="+mn-ea"/>
                          <a:ea typeface="+mn-ea"/>
                        </a:rPr>
                        <a:t>열풍로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열연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n-ea"/>
                          <a:ea typeface="+mn-ea"/>
                        </a:rPr>
                        <a:t>KPE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300" b="1" u="none" strike="noStrike" dirty="0">
                          <a:effectLst/>
                          <a:latin typeface="+mn-ea"/>
                          <a:ea typeface="+mn-ea"/>
                        </a:rPr>
                        <a:t>방산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226341"/>
                  </a:ext>
                </a:extLst>
              </a:tr>
              <a:tr h="4235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n-ea"/>
                          <a:ea typeface="+mn-ea"/>
                        </a:rPr>
                        <a:t>BFG</a:t>
                      </a:r>
                    </a:p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[Nm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³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/h]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n-ea"/>
                          <a:ea typeface="+mn-ea"/>
                        </a:rPr>
                        <a:t>COG</a:t>
                      </a:r>
                    </a:p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[Nm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³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/h]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n-ea"/>
                          <a:ea typeface="+mn-ea"/>
                        </a:rPr>
                        <a:t>NG</a:t>
                      </a:r>
                    </a:p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[Nm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³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/h]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n-ea"/>
                          <a:ea typeface="+mn-ea"/>
                        </a:rPr>
                        <a:t>COG</a:t>
                      </a:r>
                    </a:p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[Nm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³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/h]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n-ea"/>
                          <a:ea typeface="+mn-ea"/>
                        </a:rPr>
                        <a:t>BFG</a:t>
                      </a:r>
                    </a:p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[Nm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³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/h]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n-ea"/>
                          <a:ea typeface="+mn-ea"/>
                        </a:rPr>
                        <a:t>COG</a:t>
                      </a:r>
                    </a:p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[Nm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³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/h]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n-ea"/>
                          <a:ea typeface="+mn-ea"/>
                        </a:rPr>
                        <a:t>BFG</a:t>
                      </a:r>
                    </a:p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[Nm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³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/h]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820939"/>
                  </a:ext>
                </a:extLst>
              </a:tr>
              <a:tr h="53033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u="none" strike="noStrike" dirty="0" err="1">
                          <a:effectLst/>
                          <a:latin typeface="+mn-ea"/>
                          <a:ea typeface="+mn-ea"/>
                        </a:rPr>
                        <a:t>방산시점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125,964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302,872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2,390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984391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개선 </a:t>
                      </a:r>
                      <a:r>
                        <a:rPr lang="ko-KR" altLang="en-US" sz="1200" b="1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</a:rPr>
                        <a:t>①안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128,354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(+2,390)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302,872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046238"/>
                  </a:ext>
                </a:extLst>
              </a:tr>
              <a:tr h="44286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개선 ②안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125,964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14,317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1,804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△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96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8,360</a:t>
                      </a:r>
                    </a:p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+407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96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305,262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(+2,390)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17,962</a:t>
                      </a:r>
                    </a:p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△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407)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Zero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A8EF201-A4CB-1092-7A0F-D4434808756A}"/>
              </a:ext>
            </a:extLst>
          </p:cNvPr>
          <p:cNvSpPr txBox="1"/>
          <p:nvPr/>
        </p:nvSpPr>
        <p:spPr>
          <a:xfrm>
            <a:off x="449641" y="3122923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ea"/>
                <a:ea typeface="+mn-ea"/>
              </a:rPr>
              <a:t>[‘25.5.9</a:t>
            </a:r>
            <a:r>
              <a:rPr lang="ko-KR" altLang="en-US" sz="1400" dirty="0">
                <a:latin typeface="+mn-ea"/>
                <a:ea typeface="+mn-ea"/>
              </a:rPr>
              <a:t>일 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 err="1">
                <a:latin typeface="+mn-ea"/>
                <a:ea typeface="+mn-ea"/>
              </a:rPr>
              <a:t>후판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12hr </a:t>
            </a:r>
            <a:r>
              <a:rPr lang="ko-KR" altLang="en-US" sz="1400" dirty="0">
                <a:latin typeface="+mn-ea"/>
                <a:ea typeface="+mn-ea"/>
              </a:rPr>
              <a:t>수리 발생시</a:t>
            </a:r>
            <a:r>
              <a:rPr lang="en-US" sz="1400" dirty="0">
                <a:latin typeface="+mn-ea"/>
                <a:ea typeface="+mn-ea"/>
              </a:rPr>
              <a:t>]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8C4701-3D83-F4BF-55AB-B2CD50BCF106}"/>
              </a:ext>
            </a:extLst>
          </p:cNvPr>
          <p:cNvSpPr/>
          <p:nvPr/>
        </p:nvSpPr>
        <p:spPr>
          <a:xfrm>
            <a:off x="342899" y="1082912"/>
            <a:ext cx="577653" cy="65340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추진</a:t>
            </a:r>
            <a:endParaRPr lang="en-US" altLang="ko-KR" sz="1300" b="1" kern="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Arial" panose="020B0604020202020204" pitchFamily="34" charset="0"/>
              </a:rPr>
              <a:t>完</a:t>
            </a:r>
            <a:endParaRPr kumimoji="0" lang="ko-KR" altLang="en-US" sz="1300" b="1" i="0" u="none" strike="noStrike" kern="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EA8EBC-C39E-0EE5-DDAF-ED6BB82EF362}"/>
              </a:ext>
            </a:extLst>
          </p:cNvPr>
          <p:cNvSpPr/>
          <p:nvPr/>
        </p:nvSpPr>
        <p:spPr>
          <a:xfrm>
            <a:off x="342899" y="1803657"/>
            <a:ext cx="577653" cy="103893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테스트</a:t>
            </a:r>
            <a:endParaRPr lang="en-US" altLang="ko-KR" sz="1300" b="1" kern="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Arial" panose="020B0604020202020204" pitchFamily="34" charset="0"/>
              </a:rPr>
              <a:t>예정</a:t>
            </a:r>
            <a:endParaRPr kumimoji="0" lang="ko-KR" altLang="en-US" sz="1300" b="1" i="0" u="none" strike="noStrike" kern="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CF592B-BCA3-10B0-4270-3093D23D1D50}"/>
              </a:ext>
            </a:extLst>
          </p:cNvPr>
          <p:cNvSpPr txBox="1"/>
          <p:nvPr/>
        </p:nvSpPr>
        <p:spPr>
          <a:xfrm>
            <a:off x="491775" y="5703842"/>
            <a:ext cx="8916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→ 개선 ②안을 통해 </a:t>
            </a:r>
            <a:r>
              <a:rPr lang="en-US" altLang="ko-KR" sz="1400" dirty="0">
                <a:latin typeface="+mn-ea"/>
                <a:ea typeface="+mn-ea"/>
              </a:rPr>
              <a:t>BFG </a:t>
            </a:r>
            <a:r>
              <a:rPr lang="ko-KR" altLang="en-US" sz="1400" dirty="0">
                <a:latin typeface="+mn-ea"/>
                <a:ea typeface="+mn-ea"/>
              </a:rPr>
              <a:t>방산 추가 발생시 </a:t>
            </a:r>
            <a:r>
              <a:rPr lang="ko-KR" altLang="en-US" sz="1400" dirty="0" err="1">
                <a:latin typeface="+mn-ea"/>
                <a:ea typeface="+mn-ea"/>
              </a:rPr>
              <a:t>연료사용</a:t>
            </a:r>
            <a:r>
              <a:rPr lang="ko-KR" altLang="en-US" sz="1400" dirty="0">
                <a:latin typeface="+mn-ea"/>
                <a:ea typeface="+mn-ea"/>
              </a:rPr>
              <a:t> 공정에서 최대한 사용할 수 있도록 테스트 실시</a:t>
            </a:r>
            <a:endParaRPr 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7606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EDB2E-8FCC-4C0A-C14D-E628FEF22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66ED8C7-1EE2-A2BA-D7A1-F2C009C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첨부</a:t>
            </a:r>
            <a:r>
              <a:rPr lang="en-US" altLang="ko-KR" dirty="0"/>
              <a:t>] 5. PT.KP </a:t>
            </a:r>
            <a:r>
              <a:rPr lang="ko-KR" altLang="en-US" dirty="0"/>
              <a:t>연료 사용현황 </a:t>
            </a:r>
            <a:r>
              <a:rPr lang="en-US" altLang="ko-KR" dirty="0"/>
              <a:t>(‘24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  <a:endParaRPr kumimoji="1" lang="en-US" altLang="ko-KR" dirty="0">
              <a:solidFill>
                <a:srgbClr val="004B96"/>
              </a:solidFill>
              <a:latin typeface="맑은 고딕" panose="020B0503020000020004" pitchFamily="50" charset="-127"/>
              <a:sym typeface="Wingding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7FFE0-E84B-D514-7853-B0ED213E8CE9}"/>
              </a:ext>
            </a:extLst>
          </p:cNvPr>
          <p:cNvSpPr txBox="1"/>
          <p:nvPr/>
        </p:nvSpPr>
        <p:spPr>
          <a:xfrm>
            <a:off x="165909" y="615337"/>
            <a:ext cx="928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■ </a:t>
            </a:r>
            <a:r>
              <a:rPr lang="en-US" altLang="ko-KR" sz="1600" b="1" dirty="0">
                <a:latin typeface="+mj-ea"/>
                <a:ea typeface="+mj-ea"/>
              </a:rPr>
              <a:t>KP </a:t>
            </a:r>
            <a:r>
              <a:rPr lang="ko-KR" altLang="en-US" sz="1600" b="1" dirty="0">
                <a:latin typeface="+mj-ea"/>
                <a:ea typeface="+mj-ea"/>
              </a:rPr>
              <a:t>연료 사용현황</a:t>
            </a:r>
            <a:r>
              <a:rPr lang="en-US" altLang="ko-KR" sz="1600" b="1" dirty="0">
                <a:latin typeface="+mj-ea"/>
                <a:ea typeface="+mj-ea"/>
              </a:rPr>
              <a:t>(‘24</a:t>
            </a:r>
            <a:r>
              <a:rPr lang="ko-KR" altLang="en-US" sz="1600" b="1" dirty="0">
                <a:latin typeface="+mj-ea"/>
                <a:ea typeface="+mj-ea"/>
              </a:rPr>
              <a:t>년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</a:t>
            </a:r>
            <a:r>
              <a:rPr lang="en-US" altLang="ko-KR" sz="1600" b="0" dirty="0">
                <a:latin typeface="+mj-ea"/>
                <a:ea typeface="+mj-ea"/>
              </a:rPr>
              <a:t>- BFG</a:t>
            </a:r>
            <a:r>
              <a:rPr lang="ko-KR" altLang="en-US" sz="1600" b="0" dirty="0">
                <a:latin typeface="+mj-ea"/>
                <a:ea typeface="+mj-ea"/>
              </a:rPr>
              <a:t> 발생량 중 약 </a:t>
            </a:r>
            <a:r>
              <a:rPr lang="en-US" altLang="ko-KR" sz="1600" b="0" dirty="0">
                <a:latin typeface="+mj-ea"/>
                <a:ea typeface="+mj-ea"/>
              </a:rPr>
              <a:t>53%</a:t>
            </a:r>
            <a:r>
              <a:rPr lang="ko-KR" altLang="en-US" sz="1600" b="0" dirty="0">
                <a:latin typeface="+mj-ea"/>
                <a:ea typeface="+mj-ea"/>
              </a:rPr>
              <a:t>가 </a:t>
            </a:r>
            <a:r>
              <a:rPr lang="en-US" altLang="ko-KR" sz="1600" b="0" dirty="0">
                <a:latin typeface="+mj-ea"/>
                <a:ea typeface="+mj-ea"/>
              </a:rPr>
              <a:t>KPE </a:t>
            </a:r>
            <a:r>
              <a:rPr lang="ko-KR" altLang="en-US" sz="1600" b="0" dirty="0">
                <a:latin typeface="+mj-ea"/>
                <a:ea typeface="+mj-ea"/>
              </a:rPr>
              <a:t>발전용 연료로 시용</a:t>
            </a:r>
            <a:r>
              <a:rPr lang="en-US" altLang="ko-KR" sz="1600" b="0" dirty="0">
                <a:latin typeface="+mj-ea"/>
                <a:ea typeface="+mj-ea"/>
              </a:rPr>
              <a:t>.</a:t>
            </a:r>
            <a:r>
              <a:rPr lang="ko-KR" altLang="en-US" sz="1600" b="0" dirty="0">
                <a:latin typeface="+mj-ea"/>
                <a:ea typeface="+mj-ea"/>
              </a:rPr>
              <a:t> </a:t>
            </a:r>
            <a:r>
              <a:rPr lang="en-US" altLang="ko-KR" sz="1600" b="0" dirty="0">
                <a:latin typeface="+mj-ea"/>
                <a:ea typeface="+mj-ea"/>
              </a:rPr>
              <a:t>COG</a:t>
            </a:r>
            <a:r>
              <a:rPr lang="ko-KR" altLang="en-US" sz="1600" b="0" dirty="0">
                <a:latin typeface="+mj-ea"/>
                <a:ea typeface="+mj-ea"/>
              </a:rPr>
              <a:t>는 고로</a:t>
            </a:r>
            <a:r>
              <a:rPr lang="en-US" altLang="ko-KR" sz="1600" b="0" dirty="0">
                <a:latin typeface="+mj-ea"/>
                <a:ea typeface="+mj-ea"/>
              </a:rPr>
              <a:t>, </a:t>
            </a:r>
            <a:r>
              <a:rPr lang="ko-KR" altLang="en-US" sz="1600" b="0" dirty="0">
                <a:latin typeface="+mj-ea"/>
                <a:ea typeface="+mj-ea"/>
              </a:rPr>
              <a:t>열연</a:t>
            </a:r>
            <a:r>
              <a:rPr lang="en-US" altLang="ko-KR" sz="1600" b="0" dirty="0">
                <a:latin typeface="+mj-ea"/>
                <a:ea typeface="+mj-ea"/>
              </a:rPr>
              <a:t>, </a:t>
            </a:r>
            <a:r>
              <a:rPr lang="ko-KR" altLang="en-US" sz="1600" b="0" dirty="0" err="1">
                <a:latin typeface="+mj-ea"/>
                <a:ea typeface="+mj-ea"/>
              </a:rPr>
              <a:t>후판공정에서</a:t>
            </a:r>
            <a:r>
              <a:rPr lang="ko-KR" altLang="en-US" sz="1600" b="0" dirty="0">
                <a:latin typeface="+mj-ea"/>
                <a:ea typeface="+mj-ea"/>
              </a:rPr>
              <a:t> 주로 사용 </a:t>
            </a:r>
            <a:endParaRPr lang="en-US" altLang="ko-KR" sz="1600" b="0" dirty="0"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E159700-37E4-03AE-2304-BEACDFED4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36384"/>
              </p:ext>
            </p:extLst>
          </p:nvPr>
        </p:nvGraphicFramePr>
        <p:xfrm>
          <a:off x="488505" y="1273754"/>
          <a:ext cx="8966436" cy="53285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39005">
                  <a:extLst>
                    <a:ext uri="{9D8B030D-6E8A-4147-A177-3AD203B41FA5}">
                      <a16:colId xmlns:a16="http://schemas.microsoft.com/office/drawing/2014/main" val="4270787823"/>
                    </a:ext>
                  </a:extLst>
                </a:gridCol>
                <a:gridCol w="3613500">
                  <a:extLst>
                    <a:ext uri="{9D8B030D-6E8A-4147-A177-3AD203B41FA5}">
                      <a16:colId xmlns:a16="http://schemas.microsoft.com/office/drawing/2014/main" val="2809257830"/>
                    </a:ext>
                  </a:extLst>
                </a:gridCol>
                <a:gridCol w="1050625">
                  <a:extLst>
                    <a:ext uri="{9D8B030D-6E8A-4147-A177-3AD203B41FA5}">
                      <a16:colId xmlns:a16="http://schemas.microsoft.com/office/drawing/2014/main" val="1952751072"/>
                    </a:ext>
                  </a:extLst>
                </a:gridCol>
                <a:gridCol w="1481653">
                  <a:extLst>
                    <a:ext uri="{9D8B030D-6E8A-4147-A177-3AD203B41FA5}">
                      <a16:colId xmlns:a16="http://schemas.microsoft.com/office/drawing/2014/main" val="3688162731"/>
                    </a:ext>
                  </a:extLst>
                </a:gridCol>
                <a:gridCol w="1481653">
                  <a:extLst>
                    <a:ext uri="{9D8B030D-6E8A-4147-A177-3AD203B41FA5}">
                      <a16:colId xmlns:a16="http://schemas.microsoft.com/office/drawing/2014/main" val="3021498647"/>
                    </a:ext>
                  </a:extLst>
                </a:gridCol>
              </a:tblGrid>
              <a:tr h="299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사용연료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공정명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사용량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비율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[%]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960529"/>
                  </a:ext>
                </a:extLst>
              </a:tr>
              <a:tr h="23961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BFG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      526,427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7588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판매</a:t>
                      </a:r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(KPE, Power generation)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    278,653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52.9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342678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방산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        11,939 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916233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고로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+mn-ea"/>
                          <a:ea typeface="+mn-ea"/>
                        </a:rPr>
                        <a:t>      117,974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63286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코크스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      117,861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972308"/>
                  </a:ext>
                </a:extLst>
              </a:tr>
              <a:tr h="299352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3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n-ea"/>
                          <a:ea typeface="+mn-ea"/>
                        </a:rPr>
                        <a:t>         51,117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9621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Vendor(KPDC, KRT</a:t>
                      </a:r>
                      <a:r>
                        <a:rPr lang="en-US" sz="1400" u="none" strike="noStrike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u="none" strike="noStrike" baseline="0" dirty="0"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400" u="none" strike="noStrike" baseline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              290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144710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판매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 (KPCC, Lime Calcining)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           4,191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02284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판매</a:t>
                      </a:r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(KPE, Power generation)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         6,737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13.2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353257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방산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              33 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677849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+mn-ea"/>
                          <a:ea typeface="+mn-ea"/>
                        </a:rPr>
                        <a:t>소결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              942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512550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고로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       14,462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28.3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589099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코크스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           5,814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54669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제강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           1,365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857866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ea"/>
                          <a:ea typeface="+mn-ea"/>
                        </a:rPr>
                        <a:t>연주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               97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191149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열연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         7,062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791754"/>
                  </a:ext>
                </a:extLst>
              </a:tr>
              <a:tr h="299352"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후판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N㎥/h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        10,124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19.8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704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494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F2742-7752-6443-484E-FB23F1DC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5EBA247-0F6C-3692-730B-802204CD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첨부</a:t>
            </a:r>
            <a:r>
              <a:rPr lang="en-US" altLang="ko-KR" dirty="0"/>
              <a:t>] 6. PT.KP </a:t>
            </a:r>
            <a:r>
              <a:rPr lang="ko-KR" altLang="en-US" dirty="0"/>
              <a:t>전력 부하 </a:t>
            </a:r>
            <a:r>
              <a:rPr lang="en-US" altLang="ko-KR" dirty="0"/>
              <a:t>(‘24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  <a:endParaRPr kumimoji="1" lang="en-US" altLang="ko-KR" dirty="0">
              <a:solidFill>
                <a:srgbClr val="004B96"/>
              </a:solidFill>
              <a:latin typeface="맑은 고딕" panose="020B0503020000020004" pitchFamily="50" charset="-127"/>
              <a:sym typeface="Wingding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5895D-C330-8414-4ADB-F9CAF140F04B}"/>
              </a:ext>
            </a:extLst>
          </p:cNvPr>
          <p:cNvSpPr txBox="1"/>
          <p:nvPr/>
        </p:nvSpPr>
        <p:spPr>
          <a:xfrm>
            <a:off x="165909" y="653836"/>
            <a:ext cx="928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■ </a:t>
            </a:r>
            <a:r>
              <a:rPr lang="en-US" altLang="ko-KR" sz="1600" b="1" dirty="0">
                <a:latin typeface="+mj-ea"/>
                <a:ea typeface="+mj-ea"/>
              </a:rPr>
              <a:t>KP </a:t>
            </a:r>
            <a:r>
              <a:rPr lang="ko-KR" altLang="en-US" sz="1600" b="1" dirty="0">
                <a:latin typeface="+mj-ea"/>
                <a:ea typeface="+mj-ea"/>
              </a:rPr>
              <a:t>전력 부하</a:t>
            </a:r>
            <a:r>
              <a:rPr lang="en-US" altLang="ko-KR" sz="1600" dirty="0">
                <a:latin typeface="+mj-ea"/>
                <a:ea typeface="+mj-ea"/>
              </a:rPr>
              <a:t>(‘24</a:t>
            </a:r>
            <a:r>
              <a:rPr lang="ko-KR" altLang="en-US" sz="1600" dirty="0">
                <a:latin typeface="+mj-ea"/>
                <a:ea typeface="+mj-ea"/>
              </a:rPr>
              <a:t>년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- </a:t>
            </a:r>
            <a:r>
              <a:rPr lang="ko-KR" altLang="en-US" sz="1600" b="0" dirty="0">
                <a:latin typeface="+mj-ea"/>
                <a:ea typeface="+mj-ea"/>
              </a:rPr>
              <a:t>전체 전력사용량의 약 </a:t>
            </a:r>
            <a:r>
              <a:rPr lang="en-US" altLang="ko-KR" sz="1600" b="0" dirty="0">
                <a:latin typeface="+mj-ea"/>
                <a:ea typeface="+mj-ea"/>
              </a:rPr>
              <a:t>85%</a:t>
            </a:r>
            <a:r>
              <a:rPr lang="ko-KR" altLang="en-US" sz="1600" b="0" dirty="0">
                <a:latin typeface="+mj-ea"/>
                <a:ea typeface="+mj-ea"/>
              </a:rPr>
              <a:t>가 고로</a:t>
            </a:r>
            <a:r>
              <a:rPr lang="en-US" altLang="ko-KR" sz="1600" b="0" dirty="0">
                <a:latin typeface="+mj-ea"/>
                <a:ea typeface="+mj-ea"/>
              </a:rPr>
              <a:t>, </a:t>
            </a:r>
            <a:r>
              <a:rPr lang="ko-KR" altLang="en-US" sz="1600" b="0" dirty="0">
                <a:latin typeface="+mj-ea"/>
                <a:ea typeface="+mj-ea"/>
              </a:rPr>
              <a:t>소결</a:t>
            </a:r>
            <a:r>
              <a:rPr lang="en-US" altLang="ko-KR" sz="1600" b="0" dirty="0">
                <a:latin typeface="+mj-ea"/>
                <a:ea typeface="+mj-ea"/>
              </a:rPr>
              <a:t>, </a:t>
            </a:r>
            <a:r>
              <a:rPr lang="ko-KR" altLang="en-US" sz="1600" b="0" dirty="0">
                <a:latin typeface="+mj-ea"/>
                <a:ea typeface="+mj-ea"/>
              </a:rPr>
              <a:t>열연</a:t>
            </a:r>
            <a:r>
              <a:rPr lang="en-US" altLang="ko-KR" sz="1600" b="0" dirty="0">
                <a:latin typeface="+mj-ea"/>
                <a:ea typeface="+mj-ea"/>
              </a:rPr>
              <a:t>, </a:t>
            </a:r>
            <a:r>
              <a:rPr lang="ko-KR" altLang="en-US" sz="1600" b="0" dirty="0">
                <a:latin typeface="+mj-ea"/>
                <a:ea typeface="+mj-ea"/>
              </a:rPr>
              <a:t>제강</a:t>
            </a:r>
            <a:r>
              <a:rPr lang="en-US" altLang="ko-KR" sz="1600" b="0" dirty="0">
                <a:latin typeface="+mj-ea"/>
                <a:ea typeface="+mj-ea"/>
              </a:rPr>
              <a:t>, </a:t>
            </a:r>
            <a:r>
              <a:rPr lang="ko-KR" altLang="en-US" sz="1600" b="0" dirty="0" err="1">
                <a:latin typeface="+mj-ea"/>
                <a:ea typeface="+mj-ea"/>
              </a:rPr>
              <a:t>후판공정에서</a:t>
            </a:r>
            <a:r>
              <a:rPr lang="ko-KR" altLang="en-US" sz="1600" b="0" dirty="0">
                <a:latin typeface="+mj-ea"/>
                <a:ea typeface="+mj-ea"/>
              </a:rPr>
              <a:t> 소비됨</a:t>
            </a:r>
            <a:r>
              <a:rPr lang="en-US" altLang="ko-KR" sz="1600" b="0" dirty="0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57B096-5562-9FAA-B70F-B866FEDF2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9870"/>
              </p:ext>
            </p:extLst>
          </p:nvPr>
        </p:nvGraphicFramePr>
        <p:xfrm>
          <a:off x="344487" y="1268331"/>
          <a:ext cx="9110451" cy="530014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68310">
                  <a:extLst>
                    <a:ext uri="{9D8B030D-6E8A-4147-A177-3AD203B41FA5}">
                      <a16:colId xmlns:a16="http://schemas.microsoft.com/office/drawing/2014/main" val="1329174168"/>
                    </a:ext>
                  </a:extLst>
                </a:gridCol>
                <a:gridCol w="4313958">
                  <a:extLst>
                    <a:ext uri="{9D8B030D-6E8A-4147-A177-3AD203B41FA5}">
                      <a16:colId xmlns:a16="http://schemas.microsoft.com/office/drawing/2014/main" val="4066725344"/>
                    </a:ext>
                  </a:extLst>
                </a:gridCol>
                <a:gridCol w="700804">
                  <a:extLst>
                    <a:ext uri="{9D8B030D-6E8A-4147-A177-3AD203B41FA5}">
                      <a16:colId xmlns:a16="http://schemas.microsoft.com/office/drawing/2014/main" val="1971668533"/>
                    </a:ext>
                  </a:extLst>
                </a:gridCol>
                <a:gridCol w="1284807">
                  <a:extLst>
                    <a:ext uri="{9D8B030D-6E8A-4147-A177-3AD203B41FA5}">
                      <a16:colId xmlns:a16="http://schemas.microsoft.com/office/drawing/2014/main" val="1386723086"/>
                    </a:ext>
                  </a:extLst>
                </a:gridCol>
                <a:gridCol w="1121286">
                  <a:extLst>
                    <a:ext uri="{9D8B030D-6E8A-4147-A177-3AD203B41FA5}">
                      <a16:colId xmlns:a16="http://schemas.microsoft.com/office/drawing/2014/main" val="425987523"/>
                    </a:ext>
                  </a:extLst>
                </a:gridCol>
                <a:gridCol w="1121286">
                  <a:extLst>
                    <a:ext uri="{9D8B030D-6E8A-4147-A177-3AD203B41FA5}">
                      <a16:colId xmlns:a16="http://schemas.microsoft.com/office/drawing/2014/main" val="3468546130"/>
                    </a:ext>
                  </a:extLst>
                </a:gridCol>
              </a:tblGrid>
              <a:tr h="24066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effectLst/>
                        </a:rPr>
                        <a:t>공정명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단위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사용량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비율 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[%]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889033"/>
                  </a:ext>
                </a:extLst>
              </a:tr>
              <a:tr h="31621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Load 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 MW 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137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979053"/>
                  </a:ext>
                </a:extLst>
              </a:tr>
              <a:tr h="316218">
                <a:tc rowSpan="15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고로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 MW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45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rgbClr val="0000FF"/>
                          </a:solidFill>
                          <a:effectLst/>
                        </a:rPr>
                        <a:t>32.8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230975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rgbClr val="0000FF"/>
                          </a:solidFill>
                          <a:effectLst/>
                        </a:rPr>
                        <a:t>소결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FF"/>
                          </a:solidFill>
                          <a:effectLst/>
                        </a:rPr>
                        <a:t> MW 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22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16.2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573100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열연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 MW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21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15.0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KCE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공급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2907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제강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FF"/>
                          </a:solidFill>
                          <a:effectLst/>
                        </a:rPr>
                        <a:t> MW 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15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11.0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477939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>
                          <a:solidFill>
                            <a:srgbClr val="0000FF"/>
                          </a:solidFill>
                          <a:effectLst/>
                        </a:rPr>
                        <a:t>후판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FF"/>
                          </a:solidFill>
                          <a:effectLst/>
                        </a:rPr>
                        <a:t> MW </a:t>
                      </a:r>
                      <a:endParaRPr lang="en-US" sz="1400" b="1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13 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9.4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769660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연주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 MW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7.9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282991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화성공장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(Gas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Treatment Plant)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MW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5.3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090874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코크스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MW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52013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원료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MW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1.6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784373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가스센터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홀더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MW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310562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용수설비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MW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0.6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508428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안전센터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품질기술부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건물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MW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716510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본사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MW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161594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기계수리공장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MW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72177"/>
                  </a:ext>
                </a:extLst>
              </a:tr>
              <a:tr h="31621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PCO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건물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MW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646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E6BABF-CDD4-9F6E-274E-01C6C571B4C3}"/>
              </a:ext>
            </a:extLst>
          </p:cNvPr>
          <p:cNvSpPr txBox="1"/>
          <p:nvPr/>
        </p:nvSpPr>
        <p:spPr>
          <a:xfrm>
            <a:off x="8528419" y="1901270"/>
            <a:ext cx="70083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84.4%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0388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0860-A361-023C-4C24-8DE84621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972AC99-0C60-07DA-1DD5-8840B19CA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첨부</a:t>
            </a:r>
            <a:r>
              <a:rPr lang="en-US" altLang="ko-KR" dirty="0"/>
              <a:t>] 7. PT.KP </a:t>
            </a:r>
            <a:r>
              <a:rPr lang="ko-KR" altLang="en-US" dirty="0"/>
              <a:t>년도별 에너지 수급 통계</a:t>
            </a:r>
            <a:endParaRPr kumimoji="1" lang="en-US" altLang="ko-KR" dirty="0">
              <a:solidFill>
                <a:srgbClr val="004B96"/>
              </a:solidFill>
              <a:latin typeface="맑은 고딕" panose="020B0503020000020004" pitchFamily="50" charset="-127"/>
              <a:sym typeface="Wingding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19FDAE1-1849-D750-CB63-9858A851B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71154"/>
              </p:ext>
            </p:extLst>
          </p:nvPr>
        </p:nvGraphicFramePr>
        <p:xfrm>
          <a:off x="457200" y="1127051"/>
          <a:ext cx="9131296" cy="5202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981">
                  <a:extLst>
                    <a:ext uri="{9D8B030D-6E8A-4147-A177-3AD203B41FA5}">
                      <a16:colId xmlns:a16="http://schemas.microsoft.com/office/drawing/2014/main" val="3644473458"/>
                    </a:ext>
                  </a:extLst>
                </a:gridCol>
                <a:gridCol w="230044">
                  <a:extLst>
                    <a:ext uri="{9D8B030D-6E8A-4147-A177-3AD203B41FA5}">
                      <a16:colId xmlns:a16="http://schemas.microsoft.com/office/drawing/2014/main" val="1490441279"/>
                    </a:ext>
                  </a:extLst>
                </a:gridCol>
                <a:gridCol w="774715">
                  <a:extLst>
                    <a:ext uri="{9D8B030D-6E8A-4147-A177-3AD203B41FA5}">
                      <a16:colId xmlns:a16="http://schemas.microsoft.com/office/drawing/2014/main" val="2023076666"/>
                    </a:ext>
                  </a:extLst>
                </a:gridCol>
                <a:gridCol w="502259">
                  <a:extLst>
                    <a:ext uri="{9D8B030D-6E8A-4147-A177-3AD203B41FA5}">
                      <a16:colId xmlns:a16="http://schemas.microsoft.com/office/drawing/2014/main" val="3274078624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2292607806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61583163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349817393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3994923429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3848809086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1608108401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4043854542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3951594179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3024597438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3545197775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2267112059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65346180"/>
                    </a:ext>
                  </a:extLst>
                </a:gridCol>
                <a:gridCol w="543869">
                  <a:extLst>
                    <a:ext uri="{9D8B030D-6E8A-4147-A177-3AD203B41FA5}">
                      <a16:colId xmlns:a16="http://schemas.microsoft.com/office/drawing/2014/main" val="1596276431"/>
                    </a:ext>
                  </a:extLst>
                </a:gridCol>
              </a:tblGrid>
              <a:tr h="133428">
                <a:tc rowSpan="2"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Criteria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Unit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2018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2019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2020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2021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2022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2023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2024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800" b="1" u="none" strike="noStrike" dirty="0">
                          <a:effectLst/>
                          <a:latin typeface="+mn-ea"/>
                          <a:ea typeface="+mn-ea"/>
                        </a:rPr>
                        <a:t>2025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b="1" u="none" strike="noStrike">
                          <a:effectLst/>
                          <a:latin typeface="+mn-ea"/>
                          <a:ea typeface="+mn-ea"/>
                        </a:rPr>
                        <a:t>2025</a:t>
                      </a:r>
                      <a:br>
                        <a:rPr lang="en-US" sz="900" b="1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900" b="1" u="none" strike="noStrike">
                          <a:effectLst/>
                          <a:latin typeface="+mn-ea"/>
                          <a:ea typeface="+mn-ea"/>
                        </a:rPr>
                        <a:t>Baseline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040481"/>
                  </a:ext>
                </a:extLst>
              </a:tr>
              <a:tr h="3168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Jan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Feb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Mar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Apr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May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88442"/>
                  </a:ext>
                </a:extLst>
              </a:tr>
              <a:tr h="300214">
                <a:tc rowSpan="10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Power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Load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10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MW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099687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Sell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4860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Generation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121365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KPE (Power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plant)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18397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TRT (BF)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87763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Receiving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799383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PT.PLN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3780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PT.KCE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845679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PT.KCE S/P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591833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Excess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142559"/>
                  </a:ext>
                </a:extLst>
              </a:tr>
              <a:tr h="300214">
                <a:tc row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Off gas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Generation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Gcal/h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699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699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671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626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696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5111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Consumption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55256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 Sell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036156"/>
                  </a:ext>
                </a:extLst>
              </a:tr>
              <a:tr h="180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Flaring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465537"/>
                  </a:ext>
                </a:extLst>
              </a:tr>
              <a:tr h="300214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Steam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Generation (KPE)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Ton/h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215511"/>
                  </a:ext>
                </a:extLst>
              </a:tr>
              <a:tr h="300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+mn-ea"/>
                          <a:ea typeface="+mn-ea"/>
                        </a:rPr>
                        <a:t>Generation (SMP)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71257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7E51165-1490-33FF-F00D-056D18332E8B}"/>
              </a:ext>
            </a:extLst>
          </p:cNvPr>
          <p:cNvSpPr txBox="1"/>
          <p:nvPr/>
        </p:nvSpPr>
        <p:spPr>
          <a:xfrm>
            <a:off x="255174" y="717975"/>
            <a:ext cx="4954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■ </a:t>
            </a:r>
            <a:r>
              <a:rPr lang="en-US" altLang="ko-KR" sz="1600" b="1" dirty="0">
                <a:latin typeface="+mj-ea"/>
                <a:ea typeface="+mj-ea"/>
              </a:rPr>
              <a:t>KP </a:t>
            </a:r>
            <a:r>
              <a:rPr lang="ko-KR" altLang="en-US" sz="1600" dirty="0">
                <a:latin typeface="+mj-ea"/>
                <a:ea typeface="+mj-ea"/>
              </a:rPr>
              <a:t>년도별 에너지 수급 통계</a:t>
            </a:r>
            <a:r>
              <a:rPr lang="en-US" altLang="ko-KR" sz="1600" dirty="0">
                <a:latin typeface="+mj-ea"/>
                <a:ea typeface="+mj-ea"/>
              </a:rPr>
              <a:t>(2018~2025)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648CCC-37BE-2FC4-B3BA-8290ED9A1AEC}"/>
              </a:ext>
            </a:extLst>
          </p:cNvPr>
          <p:cNvSpPr/>
          <p:nvPr/>
        </p:nvSpPr>
        <p:spPr>
          <a:xfrm>
            <a:off x="1011287" y="2514524"/>
            <a:ext cx="205373" cy="2149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dirty="0">
                <a:latin typeface="+mn-ea"/>
                <a:cs typeface="Arial" panose="020B0604020202020204" pitchFamily="34" charset="0"/>
              </a:rPr>
              <a:t>1</a:t>
            </a:r>
            <a:endParaRPr lang="en-US" altLang="ko-KR" sz="900" b="1" kern="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41531C-4A18-0133-AB74-3802CE92EB85}"/>
              </a:ext>
            </a:extLst>
          </p:cNvPr>
          <p:cNvSpPr/>
          <p:nvPr/>
        </p:nvSpPr>
        <p:spPr>
          <a:xfrm>
            <a:off x="1021814" y="2812483"/>
            <a:ext cx="205373" cy="2149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5B62FB-39D7-11A7-9EAC-273EB10AB063}"/>
              </a:ext>
            </a:extLst>
          </p:cNvPr>
          <p:cNvSpPr/>
          <p:nvPr/>
        </p:nvSpPr>
        <p:spPr>
          <a:xfrm>
            <a:off x="1029067" y="3411144"/>
            <a:ext cx="205373" cy="2149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dirty="0">
                <a:latin typeface="+mn-ea"/>
                <a:cs typeface="Arial" panose="020B0604020202020204" pitchFamily="34" charset="0"/>
              </a:rPr>
              <a:t>1</a:t>
            </a:r>
            <a:endParaRPr lang="en-US" altLang="ko-KR" sz="900" b="1" kern="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F53688-FDB2-AA1E-C1B5-8811590C5D41}"/>
              </a:ext>
            </a:extLst>
          </p:cNvPr>
          <p:cNvSpPr/>
          <p:nvPr/>
        </p:nvSpPr>
        <p:spPr>
          <a:xfrm>
            <a:off x="1018907" y="3715944"/>
            <a:ext cx="205373" cy="2149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A44D69-876C-71F2-2C6C-40EB9F4EC68F}"/>
              </a:ext>
            </a:extLst>
          </p:cNvPr>
          <p:cNvSpPr/>
          <p:nvPr/>
        </p:nvSpPr>
        <p:spPr>
          <a:xfrm>
            <a:off x="1016367" y="4010584"/>
            <a:ext cx="205373" cy="21491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15940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C358-4B4A-FF6D-F6DE-98EC36AD0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D493A20-C1D5-8EE4-965C-4A9DD95E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76562"/>
            <a:ext cx="8543925" cy="40011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첨부</a:t>
            </a:r>
            <a:r>
              <a:rPr lang="en-US" altLang="ko-KR" dirty="0"/>
              <a:t>] 8. </a:t>
            </a:r>
            <a:r>
              <a:rPr lang="ko-KR" altLang="en-US" dirty="0"/>
              <a:t>견적서</a:t>
            </a:r>
            <a:endParaRPr kumimoji="1" lang="en-US" altLang="ko-KR" dirty="0">
              <a:solidFill>
                <a:srgbClr val="004B96"/>
              </a:solidFill>
              <a:latin typeface="맑은 고딕" panose="020B0503020000020004" pitchFamily="50" charset="-127"/>
              <a:sym typeface="Wingding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30B44E-BF7A-A167-8AFB-FED71604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636958"/>
            <a:ext cx="9496421" cy="58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1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7D53B3CA-77E9-4E13-ECF0-DC734CBA4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400" b="0" dirty="0">
                <a:solidFill>
                  <a:prstClr val="black"/>
                </a:solidFill>
                <a:latin typeface="+mn-ea"/>
                <a:cs typeface="Arial" charset="0"/>
              </a:rPr>
              <a:t>최적 에너지 원단위 지표 및 </a:t>
            </a:r>
            <a:r>
              <a:rPr lang="ko-KR" altLang="en-US" dirty="0">
                <a:latin typeface="+mn-ea"/>
              </a:rPr>
              <a:t>모델 기반 에너지 밸런스 모니터링 시스템을 구축하여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부생가스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cs typeface="Arial" charset="0"/>
              </a:rPr>
              <a:t>수배급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 관리 최적화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charset="0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에너지 낭비요인 최소화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charset="0"/>
              </a:rPr>
              <a:t>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cs typeface="Arial" charset="0"/>
              </a:rPr>
              <a:t>이상조업 조기 감지</a:t>
            </a:r>
            <a:r>
              <a:rPr lang="en-US" altLang="ko-KR" sz="1400" b="0" dirty="0">
                <a:solidFill>
                  <a:prstClr val="black"/>
                </a:solidFill>
                <a:latin typeface="+mn-ea"/>
                <a:cs typeface="Arial" charset="0"/>
              </a:rPr>
              <a:t>,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cs typeface="Arial" charset="0"/>
              </a:rPr>
              <a:t>부생가스 공급 </a:t>
            </a:r>
            <a:r>
              <a:rPr lang="ko-KR" altLang="en-US" sz="1400" b="0" dirty="0" err="1">
                <a:solidFill>
                  <a:prstClr val="black"/>
                </a:solidFill>
                <a:latin typeface="+mn-ea"/>
                <a:cs typeface="Arial" charset="0"/>
              </a:rPr>
              <a:t>가이던스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cs typeface="Arial" charset="0"/>
              </a:rPr>
              <a:t> 등을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제공하여 방산 최소화 및 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cs typeface="Arial" charset="0"/>
              </a:rPr>
              <a:t>에너지 절감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수전요금 절감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charset="0"/>
              </a:rPr>
              <a:t>)</a:t>
            </a:r>
            <a:r>
              <a:rPr lang="ko-KR" altLang="en-US" sz="1400" b="0" dirty="0">
                <a:solidFill>
                  <a:prstClr val="black"/>
                </a:solidFill>
                <a:latin typeface="+mn-ea"/>
                <a:cs typeface="Arial" charset="0"/>
              </a:rPr>
              <a:t>에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기여하고자 함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charset="0"/>
              </a:rPr>
              <a:t>.</a:t>
            </a:r>
            <a:endParaRPr lang="en-US" altLang="ko-KR" sz="1400" b="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827FC053-5F38-FF35-7308-F77C93AB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1.1 </a:t>
            </a:r>
            <a:r>
              <a:rPr kumimoji="0"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제안 배경 및 목적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5214C83C-B2AF-789A-424E-16DB7B9F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제안 개요</a:t>
            </a:r>
          </a:p>
        </p:txBody>
      </p:sp>
      <p:grpSp>
        <p:nvGrpSpPr>
          <p:cNvPr id="2" name="Group 36">
            <a:extLst>
              <a:ext uri="{FF2B5EF4-FFF2-40B4-BE49-F238E27FC236}">
                <a16:creationId xmlns:a16="http://schemas.microsoft.com/office/drawing/2014/main" id="{5C9249B5-0B22-7CB7-06DD-C2FA5D87D587}"/>
              </a:ext>
            </a:extLst>
          </p:cNvPr>
          <p:cNvGrpSpPr>
            <a:grpSpLocks/>
          </p:cNvGrpSpPr>
          <p:nvPr/>
        </p:nvGrpSpPr>
        <p:grpSpPr bwMode="auto">
          <a:xfrm>
            <a:off x="2105911" y="2717239"/>
            <a:ext cx="7335292" cy="470793"/>
            <a:chOff x="682" y="2576"/>
            <a:chExt cx="4973" cy="432"/>
          </a:xfrm>
        </p:grpSpPr>
        <p:sp>
          <p:nvSpPr>
            <p:cNvPr id="3" name="AutoShape 37">
              <a:extLst>
                <a:ext uri="{FF2B5EF4-FFF2-40B4-BE49-F238E27FC236}">
                  <a16:creationId xmlns:a16="http://schemas.microsoft.com/office/drawing/2014/main" id="{FB564738-F38E-206B-F7AC-C8AAFC76F5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82" y="2583"/>
              <a:ext cx="4973" cy="4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647 w 21600"/>
                <a:gd name="T13" fmla="*/ 4625 h 21600"/>
                <a:gd name="T14" fmla="*/ 16953 w 21600"/>
                <a:gd name="T15" fmla="*/ 1697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697" y="21600"/>
                  </a:lnTo>
                  <a:lnTo>
                    <a:pt x="1590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540000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defRPr/>
              </a:pPr>
              <a:endParaRPr lang="ko-KR" altLang="en-US" sz="1800" b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grpSp>
          <p:nvGrpSpPr>
            <p:cNvPr id="4" name="Group 38">
              <a:extLst>
                <a:ext uri="{FF2B5EF4-FFF2-40B4-BE49-F238E27FC236}">
                  <a16:creationId xmlns:a16="http://schemas.microsoft.com/office/drawing/2014/main" id="{DC24774E-FB7A-2956-CFB4-B25920646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2" y="2576"/>
              <a:ext cx="4336" cy="432"/>
              <a:chOff x="1002" y="2576"/>
              <a:chExt cx="4336" cy="432"/>
            </a:xfrm>
          </p:grpSpPr>
          <p:grpSp>
            <p:nvGrpSpPr>
              <p:cNvPr id="9" name="Group 39">
                <a:extLst>
                  <a:ext uri="{FF2B5EF4-FFF2-40B4-BE49-F238E27FC236}">
                    <a16:creationId xmlns:a16="http://schemas.microsoft.com/office/drawing/2014/main" id="{C8AC3033-8427-0F83-BBD6-5D324DAA15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4" y="2576"/>
                <a:ext cx="3844" cy="432"/>
                <a:chOff x="1142" y="2595"/>
                <a:chExt cx="2251" cy="192"/>
              </a:xfrm>
            </p:grpSpPr>
            <p:grpSp>
              <p:nvGrpSpPr>
                <p:cNvPr id="16" name="Group 40">
                  <a:extLst>
                    <a:ext uri="{FF2B5EF4-FFF2-40B4-BE49-F238E27FC236}">
                      <a16:creationId xmlns:a16="http://schemas.microsoft.com/office/drawing/2014/main" id="{BBB0A153-3E64-4C41-82E4-D76F8A5FA0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12" y="2595"/>
                  <a:ext cx="711" cy="192"/>
                  <a:chOff x="1512" y="2595"/>
                  <a:chExt cx="711" cy="192"/>
                </a:xfrm>
              </p:grpSpPr>
              <p:sp>
                <p:nvSpPr>
                  <p:cNvPr id="22" name="Line 41">
                    <a:extLst>
                      <a:ext uri="{FF2B5EF4-FFF2-40B4-BE49-F238E27FC236}">
                        <a16:creationId xmlns:a16="http://schemas.microsoft.com/office/drawing/2014/main" id="{320D8E11-0C91-8A19-62CA-77BC0C0DBE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12" y="2604"/>
                    <a:ext cx="420" cy="183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buFont typeface="Wingdings" pitchFamily="2" charset="2"/>
                      <a:buChar char="§"/>
                      <a:defRPr/>
                    </a:pPr>
                    <a:endParaRPr lang="ko-KR" altLang="en-US" sz="12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3" name="Line 42">
                    <a:extLst>
                      <a:ext uri="{FF2B5EF4-FFF2-40B4-BE49-F238E27FC236}">
                        <a16:creationId xmlns:a16="http://schemas.microsoft.com/office/drawing/2014/main" id="{7CB889B7-655C-3C5B-9A43-BEC9CF9E4E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90" y="2595"/>
                    <a:ext cx="221" cy="192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buFont typeface="Wingdings" pitchFamily="2" charset="2"/>
                      <a:buChar char="§"/>
                      <a:defRPr/>
                    </a:pPr>
                    <a:endParaRPr lang="ko-KR" altLang="en-US" sz="12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4" name="Line 43">
                    <a:extLst>
                      <a:ext uri="{FF2B5EF4-FFF2-40B4-BE49-F238E27FC236}">
                        <a16:creationId xmlns:a16="http://schemas.microsoft.com/office/drawing/2014/main" id="{7C3D3CDA-7CDA-193B-726D-C516239781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55" y="2604"/>
                    <a:ext cx="68" cy="183"/>
                  </a:xfrm>
                  <a:prstGeom prst="line">
                    <a:avLst/>
                  </a:prstGeom>
                  <a:no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buFont typeface="Wingdings" pitchFamily="2" charset="2"/>
                      <a:buChar char="§"/>
                      <a:defRPr/>
                    </a:pPr>
                    <a:endParaRPr lang="ko-KR" altLang="en-US" sz="12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7" name="Line 44">
                  <a:extLst>
                    <a:ext uri="{FF2B5EF4-FFF2-40B4-BE49-F238E27FC236}">
                      <a16:creationId xmlns:a16="http://schemas.microsoft.com/office/drawing/2014/main" id="{01D1AA7B-C8BE-10BD-C8DF-B890281B49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2" y="2604"/>
                  <a:ext cx="419" cy="18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18" name="Line 45">
                  <a:extLst>
                    <a:ext uri="{FF2B5EF4-FFF2-40B4-BE49-F238E27FC236}">
                      <a16:creationId xmlns:a16="http://schemas.microsoft.com/office/drawing/2014/main" id="{981CA33E-0829-3411-8A83-0F32B172B1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3" y="2595"/>
                  <a:ext cx="219" cy="192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19" name="Line 46">
                  <a:extLst>
                    <a:ext uri="{FF2B5EF4-FFF2-40B4-BE49-F238E27FC236}">
                      <a16:creationId xmlns:a16="http://schemas.microsoft.com/office/drawing/2014/main" id="{A53ED9D6-9EF4-4954-FF9B-983CCBE409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1" y="2604"/>
                  <a:ext cx="68" cy="18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20" name="Line 47">
                  <a:extLst>
                    <a:ext uri="{FF2B5EF4-FFF2-40B4-BE49-F238E27FC236}">
                      <a16:creationId xmlns:a16="http://schemas.microsoft.com/office/drawing/2014/main" id="{79F57FC5-96A3-65D9-FE49-D58B3F10E9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42" y="2601"/>
                  <a:ext cx="644" cy="18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21" name="Line 48">
                  <a:extLst>
                    <a:ext uri="{FF2B5EF4-FFF2-40B4-BE49-F238E27FC236}">
                      <a16:creationId xmlns:a16="http://schemas.microsoft.com/office/drawing/2014/main" id="{D094ECA0-6BF3-9840-433C-C94EDC0C0F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51" y="2600"/>
                  <a:ext cx="642" cy="186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  <a:buFont typeface="Wingdings" pitchFamily="2" charset="2"/>
                    <a:buChar char="§"/>
                    <a:defRPr/>
                  </a:pPr>
                  <a:endParaRPr lang="ko-KR" altLang="en-US" sz="1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" name="Line 49">
                <a:extLst>
                  <a:ext uri="{FF2B5EF4-FFF2-40B4-BE49-F238E27FC236}">
                    <a16:creationId xmlns:a16="http://schemas.microsoft.com/office/drawing/2014/main" id="{996F5CE6-AA01-7BF8-4CD7-A5CBE13841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2" y="2898"/>
                <a:ext cx="4336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§"/>
                  <a:defRPr/>
                </a:pPr>
                <a:endParaRPr lang="ko-KR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2" name="Line 50">
                <a:extLst>
                  <a:ext uri="{FF2B5EF4-FFF2-40B4-BE49-F238E27FC236}">
                    <a16:creationId xmlns:a16="http://schemas.microsoft.com/office/drawing/2014/main" id="{61D1A08C-E8DD-2586-3962-B9BD62879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4" y="2799"/>
                <a:ext cx="3708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§"/>
                  <a:defRPr/>
                </a:pPr>
                <a:endParaRPr lang="ko-KR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15" name="Line 51">
                <a:extLst>
                  <a:ext uri="{FF2B5EF4-FFF2-40B4-BE49-F238E27FC236}">
                    <a16:creationId xmlns:a16="http://schemas.microsoft.com/office/drawing/2014/main" id="{65EA7483-68B1-7901-0995-8AA100E70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9" y="2727"/>
                <a:ext cx="3206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  <a:buFont typeface="Wingdings" pitchFamily="2" charset="2"/>
                  <a:buChar char="§"/>
                  <a:defRPr/>
                </a:pPr>
                <a:endParaRPr lang="ko-KR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p:grpSp>
      </p:grpSp>
      <p:sp>
        <p:nvSpPr>
          <p:cNvPr id="25" name="Rectangle 10">
            <a:extLst>
              <a:ext uri="{FF2B5EF4-FFF2-40B4-BE49-F238E27FC236}">
                <a16:creationId xmlns:a16="http://schemas.microsoft.com/office/drawing/2014/main" id="{05241194-9A07-93A2-D4BD-1E5FA7168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514" y="1634156"/>
            <a:ext cx="5761037" cy="5933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lIns="0" tIns="0" rIns="0" bIns="0" anchor="ctr" anchorCtr="1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부생가스 </a:t>
            </a:r>
            <a:r>
              <a:rPr lang="ko-KR" altLang="en-US" sz="1800" dirty="0" err="1">
                <a:solidFill>
                  <a:schemeClr val="bg1"/>
                </a:solidFill>
                <a:latin typeface="+mn-ea"/>
                <a:ea typeface="+mn-ea"/>
              </a:rPr>
              <a:t>수배급</a:t>
            </a:r>
            <a:r>
              <a:rPr lang="ko-KR" altLang="en-US" sz="1800" dirty="0">
                <a:solidFill>
                  <a:schemeClr val="bg1"/>
                </a:solidFill>
                <a:latin typeface="+mn-ea"/>
                <a:ea typeface="+mn-ea"/>
              </a:rPr>
              <a:t> 최적 관리를 통한 에너지 절감</a:t>
            </a:r>
            <a:endParaRPr lang="ko-KR" altLang="en-US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F229067A-E278-C037-DC92-02FEA69D2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756" y="4997265"/>
            <a:ext cx="3743846" cy="792087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88900" indent="-88900" algn="ctr" defTabSz="222250" latinLnBrk="0">
              <a:spcBef>
                <a:spcPct val="20000"/>
              </a:spcBef>
              <a:buClr>
                <a:srgbClr val="4669AF"/>
              </a:buClr>
              <a:buFont typeface="Wingdings" pitchFamily="2" charset="2"/>
              <a:buNone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 공정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설비별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적정 에너지 원단위</a:t>
            </a: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에 대한 </a:t>
            </a:r>
            <a:r>
              <a:rPr lang="ko-KR" altLang="en-US" sz="1400" b="0" dirty="0">
                <a:solidFill>
                  <a:srgbClr val="0000FF"/>
                </a:solidFill>
                <a:latin typeface="+mn-ea"/>
              </a:rPr>
              <a:t>종합 관리체계 미흡 </a:t>
            </a:r>
          </a:p>
        </p:txBody>
      </p:sp>
      <p:sp>
        <p:nvSpPr>
          <p:cNvPr id="27" name="AutoShape 11">
            <a:extLst>
              <a:ext uri="{FF2B5EF4-FFF2-40B4-BE49-F238E27FC236}">
                <a16:creationId xmlns:a16="http://schemas.microsoft.com/office/drawing/2014/main" id="{30D7BC24-4BD4-949A-0C20-E800D839D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870" y="4997265"/>
            <a:ext cx="3743846" cy="792087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88900" indent="-88900" algn="ctr" defTabSz="222250" latinLnBrk="0">
              <a:spcBef>
                <a:spcPct val="20000"/>
              </a:spcBef>
              <a:buClr>
                <a:srgbClr val="4669AF"/>
              </a:buClr>
              <a:buFont typeface="Wingdings" pitchFamily="2" charset="2"/>
              <a:buNone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</a:rPr>
              <a:t>특수상황 발생 시 부생가스 방산으로 인한 </a:t>
            </a:r>
            <a:r>
              <a:rPr lang="ko-KR" altLang="en-US" b="0" dirty="0">
                <a:solidFill>
                  <a:srgbClr val="0000FF"/>
                </a:solidFill>
                <a:latin typeface="+mn-ea"/>
              </a:rPr>
              <a:t>에너지 낭비요인 및 수전요금 증가 발생</a:t>
            </a:r>
            <a:endParaRPr lang="ko-KR" altLang="en-US" sz="1400" b="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8" name="AutoShape 164">
            <a:extLst>
              <a:ext uri="{FF2B5EF4-FFF2-40B4-BE49-F238E27FC236}">
                <a16:creationId xmlns:a16="http://schemas.microsoft.com/office/drawing/2014/main" id="{5546D7A3-627A-0070-CD14-3D90EBCC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71" y="1520824"/>
            <a:ext cx="1872208" cy="5009803"/>
          </a:xfrm>
          <a:prstGeom prst="upArrow">
            <a:avLst>
              <a:gd name="adj1" fmla="val 66581"/>
              <a:gd name="adj2" fmla="val 84872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0000">
                <a:schemeClr val="accent1">
                  <a:lumMod val="75000"/>
                </a:schemeClr>
              </a:gs>
            </a:gsLst>
            <a:lin ang="16200000" scaled="0"/>
          </a:gradFill>
          <a:ln w="9525">
            <a:noFill/>
            <a:miter lim="800000"/>
            <a:headEnd/>
            <a:tailEnd/>
          </a:ln>
          <a:effectLst>
            <a:outerShdw blurRad="127000" dist="38100" dir="8100000" algn="tr" rotWithShape="0">
              <a:prstClr val="black"/>
            </a:outerShdw>
          </a:effectLst>
          <a:scene3d>
            <a:camera prst="isometricOffAxis1Right"/>
            <a:lightRig rig="threePt" dir="t"/>
          </a:scene3d>
          <a:sp3d>
            <a:bevelT w="127000" h="127000"/>
          </a:sp3d>
        </p:spPr>
        <p:txBody>
          <a:bodyPr lIns="90000" tIns="46800" rIns="90000" bIns="46800" anchor="ctr">
            <a:noAutofit/>
          </a:bodyPr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Text Box 166">
            <a:extLst>
              <a:ext uri="{FF2B5EF4-FFF2-40B4-BE49-F238E27FC236}">
                <a16:creationId xmlns:a16="http://schemas.microsoft.com/office/drawing/2014/main" id="{8280EE2B-D16F-868E-9EA0-3FA4FCAB1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939" y="5200674"/>
            <a:ext cx="592127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배경</a:t>
            </a:r>
          </a:p>
        </p:txBody>
      </p:sp>
      <p:sp>
        <p:nvSpPr>
          <p:cNvPr id="30" name="Text Box 168">
            <a:extLst>
              <a:ext uri="{FF2B5EF4-FFF2-40B4-BE49-F238E27FC236}">
                <a16:creationId xmlns:a16="http://schemas.microsoft.com/office/drawing/2014/main" id="{30263E97-8843-F677-47BB-3FDCB016A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939" y="2341818"/>
            <a:ext cx="592127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+mn-ea"/>
                <a:ea typeface="+mn-ea"/>
              </a:rPr>
              <a:t>목적</a:t>
            </a:r>
          </a:p>
        </p:txBody>
      </p:sp>
      <p:sp>
        <p:nvSpPr>
          <p:cNvPr id="31" name="AutoShape 12">
            <a:extLst>
              <a:ext uri="{FF2B5EF4-FFF2-40B4-BE49-F238E27FC236}">
                <a16:creationId xmlns:a16="http://schemas.microsoft.com/office/drawing/2014/main" id="{1E66191B-9A3E-AF68-59F1-F961EF1FA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505" y="3068322"/>
            <a:ext cx="7560840" cy="180906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88900" indent="-88900" algn="ctr" defTabSz="222250" latinLnBrk="0">
              <a:lnSpc>
                <a:spcPct val="150000"/>
              </a:lnSpc>
              <a:spcBef>
                <a:spcPct val="20000"/>
              </a:spcBef>
              <a:buClr>
                <a:srgbClr val="4669AF"/>
              </a:buClr>
            </a:pPr>
            <a:endParaRPr lang="ko-KR" altLang="en-US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Text Box 193">
            <a:extLst>
              <a:ext uri="{FF2B5EF4-FFF2-40B4-BE49-F238E27FC236}">
                <a16:creationId xmlns:a16="http://schemas.microsoft.com/office/drawing/2014/main" id="{B863CC3C-69DD-131A-A9B0-9AC73B30D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2646" y="2484913"/>
            <a:ext cx="181822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endParaRPr lang="ko-KR" altLang="ko-KR" sz="1600">
              <a:latin typeface="+mn-ea"/>
              <a:ea typeface="+mn-ea"/>
            </a:endParaRPr>
          </a:p>
        </p:txBody>
      </p:sp>
      <p:sp>
        <p:nvSpPr>
          <p:cNvPr id="33" name="Text Box 194">
            <a:extLst>
              <a:ext uri="{FF2B5EF4-FFF2-40B4-BE49-F238E27FC236}">
                <a16:creationId xmlns:a16="http://schemas.microsoft.com/office/drawing/2014/main" id="{BBD9F2D8-4A45-51B6-4A83-2BC44FD28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840" y="2208495"/>
            <a:ext cx="3086399" cy="376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1" dirty="0">
                <a:solidFill>
                  <a:srgbClr val="C00000"/>
                </a:solidFill>
                <a:latin typeface="+mn-ea"/>
                <a:ea typeface="+mn-ea"/>
              </a:rPr>
              <a:t>부생가스 생산</a:t>
            </a:r>
            <a:r>
              <a:rPr lang="en-US" altLang="ko-KR" sz="1400" b="1" i="1" dirty="0">
                <a:solidFill>
                  <a:srgbClr val="C00000"/>
                </a:solidFill>
                <a:latin typeface="+mn-ea"/>
                <a:ea typeface="+mn-ea"/>
              </a:rPr>
              <a:t>/</a:t>
            </a:r>
            <a:r>
              <a:rPr lang="ko-KR" altLang="en-US" sz="1400" b="1" i="1" dirty="0">
                <a:solidFill>
                  <a:srgbClr val="C00000"/>
                </a:solidFill>
                <a:latin typeface="+mn-ea"/>
                <a:ea typeface="+mn-ea"/>
              </a:rPr>
              <a:t>소비 관리 체계 구축</a:t>
            </a:r>
            <a:endParaRPr kumimoji="0" lang="ko-KR" altLang="en-US" sz="1400" b="1" i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34" name="달 33">
            <a:extLst>
              <a:ext uri="{FF2B5EF4-FFF2-40B4-BE49-F238E27FC236}">
                <a16:creationId xmlns:a16="http://schemas.microsoft.com/office/drawing/2014/main" id="{AC9FDEE7-8F69-C5F6-39B2-0E2E4C30946F}"/>
              </a:ext>
            </a:extLst>
          </p:cNvPr>
          <p:cNvSpPr/>
          <p:nvPr/>
        </p:nvSpPr>
        <p:spPr bwMode="auto">
          <a:xfrm rot="16200000">
            <a:off x="5602511" y="-881658"/>
            <a:ext cx="323042" cy="7117513"/>
          </a:xfrm>
          <a:prstGeom prst="moon">
            <a:avLst>
              <a:gd name="adj" fmla="val 31289"/>
            </a:avLst>
          </a:prstGeom>
          <a:blipFill>
            <a:blip r:embed="rId2" cstate="print">
              <a:grayscl/>
            </a:blip>
            <a:tile tx="0" ty="0" sx="100000" sy="100000" flip="none" algn="tl"/>
          </a:blip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90000" tIns="46800" rIns="90000" bIns="46800" rtlCol="0" anchor="ctr"/>
          <a:lstStyle/>
          <a:p>
            <a:pPr marL="180975" indent="-180975" algn="ctr">
              <a:lnSpc>
                <a:spcPct val="120000"/>
              </a:lnSpc>
              <a:buFont typeface="Wingdings" pitchFamily="2" charset="2"/>
              <a:buChar char="ü"/>
              <a:tabLst>
                <a:tab pos="95250" algn="l"/>
              </a:tabLst>
            </a:pPr>
            <a:endParaRPr lang="ko-KR" altLang="en-US" sz="1200" b="0" dirty="0">
              <a:latin typeface="+mn-ea"/>
              <a:ea typeface="+mn-ea"/>
              <a:cs typeface="Arial" charset="0"/>
            </a:endParaRPr>
          </a:p>
        </p:txBody>
      </p:sp>
      <p:sp>
        <p:nvSpPr>
          <p:cNvPr id="35" name="Text Box 194">
            <a:extLst>
              <a:ext uri="{FF2B5EF4-FFF2-40B4-BE49-F238E27FC236}">
                <a16:creationId xmlns:a16="http://schemas.microsoft.com/office/drawing/2014/main" id="{62C96448-D6DE-9619-A266-25FD1D4ED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060" y="3135074"/>
            <a:ext cx="5823211" cy="41620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인공지능 기반 부생가스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수배급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최적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가이던스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시스템 구축</a:t>
            </a:r>
          </a:p>
        </p:txBody>
      </p:sp>
      <p:sp>
        <p:nvSpPr>
          <p:cNvPr id="36" name="Text Box 194">
            <a:extLst>
              <a:ext uri="{FF2B5EF4-FFF2-40B4-BE49-F238E27FC236}">
                <a16:creationId xmlns:a16="http://schemas.microsoft.com/office/drawing/2014/main" id="{1587A0C7-69DD-C898-B15D-D2522C5E1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697" y="3624260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부하별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공장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설비별 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에너지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연료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전력</a:t>
            </a:r>
            <a:r>
              <a:rPr lang="en-US" altLang="ko-KR" b="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b="0" dirty="0">
                <a:solidFill>
                  <a:schemeClr val="tx1"/>
                </a:solidFill>
                <a:latin typeface="+mn-ea"/>
              </a:rPr>
              <a:t> 원단위 지표 개발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 Box 194">
            <a:extLst>
              <a:ext uri="{FF2B5EF4-FFF2-40B4-BE49-F238E27FC236}">
                <a16:creationId xmlns:a16="http://schemas.microsoft.com/office/drawing/2014/main" id="{2CD8A37D-1AEF-186D-8A68-6C0B99639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036" y="3624260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에너지 원단위 예측 모델 개발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 Box 194">
            <a:extLst>
              <a:ext uri="{FF2B5EF4-FFF2-40B4-BE49-F238E27FC236}">
                <a16:creationId xmlns:a16="http://schemas.microsoft.com/office/drawing/2014/main" id="{BB1A5B75-0444-EC88-6B10-5F9447D77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697" y="4239317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특수상황別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부생가스 공급 </a:t>
            </a:r>
            <a:r>
              <a:rPr lang="ko-KR" altLang="en-US" b="0" dirty="0" err="1">
                <a:solidFill>
                  <a:schemeClr val="tx1"/>
                </a:solidFill>
                <a:latin typeface="+mn-ea"/>
              </a:rPr>
              <a:t>가이던스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 Box 194">
            <a:extLst>
              <a:ext uri="{FF2B5EF4-FFF2-40B4-BE49-F238E27FC236}">
                <a16:creationId xmlns:a16="http://schemas.microsoft.com/office/drawing/2014/main" id="{6FAD2A37-1F69-2EF3-AED1-681DD5235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036" y="4239318"/>
            <a:ext cx="3601174" cy="513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anchor="ctr" anchorCtr="1">
            <a:noAutofit/>
          </a:bodyPr>
          <a:lstStyle/>
          <a:p>
            <a:pPr algn="ctr"/>
            <a:r>
              <a:rPr lang="ko-KR" altLang="en-US" b="0" dirty="0">
                <a:solidFill>
                  <a:schemeClr val="tx1"/>
                </a:solidFill>
                <a:latin typeface="+mn-ea"/>
              </a:rPr>
              <a:t>에너지 최적화 모니터링 시스템 구축</a:t>
            </a:r>
            <a:endParaRPr lang="en-US" altLang="ko-KR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 Box 168">
            <a:extLst>
              <a:ext uri="{FF2B5EF4-FFF2-40B4-BE49-F238E27FC236}">
                <a16:creationId xmlns:a16="http://schemas.microsoft.com/office/drawing/2014/main" id="{FD66D8AE-CDCD-977E-C437-C95F176EF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939" y="3856430"/>
            <a:ext cx="592127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+mn-ea"/>
                <a:ea typeface="+mn-ea"/>
              </a:rPr>
              <a:t>수행</a:t>
            </a:r>
            <a:endParaRPr lang="ko-KR" altLang="en-US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C7D8E-62FD-AC6C-4C72-7A253C7E803D}"/>
              </a:ext>
            </a:extLst>
          </p:cNvPr>
          <p:cNvSpPr txBox="1"/>
          <p:nvPr/>
        </p:nvSpPr>
        <p:spPr>
          <a:xfrm>
            <a:off x="1900519" y="5884296"/>
            <a:ext cx="7862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0"/>
              </a:spcAft>
            </a:pPr>
            <a:r>
              <a:rPr lang="en-US" altLang="ko-KR" sz="1200" b="0">
                <a:latin typeface="+mn-ea"/>
                <a:ea typeface="+mn-ea"/>
              </a:rPr>
              <a:t>[ </a:t>
            </a:r>
            <a:r>
              <a:rPr lang="ko-KR" altLang="en-US" sz="1200" b="0" dirty="0">
                <a:latin typeface="+mn-ea"/>
                <a:ea typeface="+mn-ea"/>
              </a:rPr>
              <a:t>現 부생가스 </a:t>
            </a:r>
            <a:r>
              <a:rPr lang="ko-KR" altLang="en-US" sz="1200" b="0">
                <a:latin typeface="+mn-ea"/>
                <a:ea typeface="+mn-ea"/>
              </a:rPr>
              <a:t>방산 특수상황 </a:t>
            </a:r>
            <a:r>
              <a:rPr lang="en-US" altLang="ko-KR" sz="1200" b="0" dirty="0">
                <a:latin typeface="+mn-ea"/>
                <a:ea typeface="+mn-ea"/>
              </a:rPr>
              <a:t>]</a:t>
            </a:r>
            <a:br>
              <a:rPr lang="en-US" altLang="ko-KR" sz="1200" b="0" dirty="0">
                <a:latin typeface="+mn-ea"/>
                <a:ea typeface="+mn-ea"/>
              </a:rPr>
            </a:br>
            <a:r>
              <a:rPr lang="en-US" altLang="ko-KR" sz="1200" b="0" dirty="0">
                <a:latin typeface="+mn-ea"/>
                <a:ea typeface="+mn-ea"/>
              </a:rPr>
              <a:t>1)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Power plant emergency shutdown, 2) BF plant </a:t>
            </a:r>
            <a:r>
              <a:rPr lang="en-US" altLang="ko-KR" sz="1200" b="0" dirty="0">
                <a:latin typeface="+mn-ea"/>
              </a:rPr>
              <a:t>emergency condition</a:t>
            </a:r>
            <a:r>
              <a:rPr lang="en-US" altLang="ko-KR" sz="1200" b="0">
                <a:latin typeface="+mn-ea"/>
                <a:ea typeface="+mn-ea"/>
              </a:rPr>
              <a:t>, 3</a:t>
            </a:r>
            <a:r>
              <a:rPr lang="en-US" altLang="ko-KR" sz="1200" b="0" dirty="0">
                <a:latin typeface="+mn-ea"/>
                <a:ea typeface="+mn-ea"/>
              </a:rPr>
              <a:t>) Sinter plant shutdown</a:t>
            </a:r>
            <a:r>
              <a:rPr lang="en-US" altLang="ko-KR" sz="1200" b="0">
                <a:latin typeface="+mn-ea"/>
                <a:ea typeface="+mn-ea"/>
              </a:rPr>
              <a:t>, </a:t>
            </a:r>
          </a:p>
          <a:p>
            <a:pPr latinLnBrk="0">
              <a:spcAft>
                <a:spcPts val="0"/>
              </a:spcAft>
            </a:pPr>
            <a:r>
              <a:rPr lang="en-US" altLang="ko-KR" sz="1200" b="0">
                <a:latin typeface="+mn-ea"/>
                <a:ea typeface="+mn-ea"/>
              </a:rPr>
              <a:t>4</a:t>
            </a:r>
            <a:r>
              <a:rPr lang="en-US" altLang="ko-KR" sz="1200" b="0" dirty="0">
                <a:latin typeface="+mn-ea"/>
                <a:ea typeface="+mn-ea"/>
              </a:rPr>
              <a:t>) Plate </a:t>
            </a:r>
            <a:r>
              <a:rPr lang="en-US" altLang="ko-KR" sz="1200" b="0">
                <a:latin typeface="+mn-ea"/>
                <a:ea typeface="+mn-ea"/>
              </a:rPr>
              <a:t>Mill shutdown, 5</a:t>
            </a:r>
            <a:r>
              <a:rPr lang="en-US" altLang="ko-KR" sz="1200" b="0" dirty="0">
                <a:latin typeface="+mn-ea"/>
                <a:ea typeface="+mn-ea"/>
              </a:rPr>
              <a:t>) HRP shutdown</a:t>
            </a:r>
            <a:r>
              <a:rPr lang="en-US" altLang="ko-KR" sz="1200" b="0">
                <a:latin typeface="+mn-ea"/>
                <a:ea typeface="+mn-ea"/>
              </a:rPr>
              <a:t>, 6</a:t>
            </a:r>
            <a:r>
              <a:rPr lang="en-US" altLang="ko-KR" sz="1200" b="0" dirty="0">
                <a:latin typeface="+mn-ea"/>
                <a:ea typeface="+mn-ea"/>
              </a:rPr>
              <a:t>) Power plant maximum generation due to higher gas generation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16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BE5304A-52CD-9765-1676-32893318BF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+mn-ea"/>
              </a:rPr>
              <a:t>인공지능 기반 부생가스 수배급 최적 가이던스 시스템 구축을 위해 </a:t>
            </a:r>
            <a:r>
              <a:rPr kumimoji="0" lang="en-US" altLang="ko-KR" sz="1400" b="0">
                <a:solidFill>
                  <a:srgbClr val="000000"/>
                </a:solidFill>
                <a:latin typeface="+mn-ea"/>
              </a:rPr>
              <a:t>1) </a:t>
            </a:r>
            <a:r>
              <a:rPr kumimoji="0" lang="ko-KR" altLang="en-US" sz="1400" b="0">
                <a:solidFill>
                  <a:srgbClr val="000000"/>
                </a:solidFill>
                <a:latin typeface="+mn-ea"/>
              </a:rPr>
              <a:t>부하별 공장</a:t>
            </a:r>
            <a:r>
              <a:rPr kumimoji="0" lang="en-US" altLang="ko-KR" sz="1400" b="0">
                <a:solidFill>
                  <a:srgbClr val="000000"/>
                </a:solidFill>
                <a:latin typeface="+mn-ea"/>
              </a:rPr>
              <a:t>/</a:t>
            </a:r>
            <a:r>
              <a:rPr kumimoji="0" lang="ko-KR" altLang="en-US" sz="1400" b="0">
                <a:solidFill>
                  <a:srgbClr val="000000"/>
                </a:solidFill>
                <a:latin typeface="+mn-ea"/>
              </a:rPr>
              <a:t>설비별 에너지 지표 개발</a:t>
            </a:r>
            <a:r>
              <a:rPr lang="en-US" altLang="ko-KR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>
                <a:latin typeface="+mn-ea"/>
              </a:rPr>
              <a:t>에너지 모니터링 및 예측 모델 개발</a:t>
            </a:r>
            <a:r>
              <a:rPr kumimoji="0" lang="en-US" altLang="ko-KR" sz="1400" b="0">
                <a:solidFill>
                  <a:srgbClr val="000000"/>
                </a:solidFill>
                <a:latin typeface="+mn-ea"/>
              </a:rPr>
              <a:t>, 3) </a:t>
            </a:r>
            <a:r>
              <a:rPr lang="ko-KR" altLang="en-US" b="0">
                <a:solidFill>
                  <a:srgbClr val="000000"/>
                </a:solidFill>
                <a:latin typeface="+mn-ea"/>
              </a:rPr>
              <a:t>특수상황別 부생가스 공급 가이던스</a:t>
            </a:r>
            <a:r>
              <a:rPr kumimoji="0" lang="en-US" altLang="ko-KR" sz="1400" b="0">
                <a:solidFill>
                  <a:srgbClr val="000000"/>
                </a:solidFill>
                <a:latin typeface="+mn-ea"/>
              </a:rPr>
              <a:t>, 4) </a:t>
            </a:r>
            <a:r>
              <a:rPr lang="ko-KR" altLang="en-US">
                <a:latin typeface="+mn-ea"/>
              </a:rPr>
              <a:t>에너지 밸런스 모니터링 시스템 구축을 수행하고자 함</a:t>
            </a:r>
            <a:r>
              <a:rPr lang="en-US" altLang="ko-KR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E60676-4C8E-2D6D-C456-73879AEC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+mn-ea"/>
                <a:ea typeface="+mn-ea"/>
              </a:rPr>
              <a:t>1.2 </a:t>
            </a:r>
            <a:r>
              <a:rPr lang="ko-KR" altLang="en-US">
                <a:latin typeface="+mn-ea"/>
                <a:ea typeface="+mn-ea"/>
              </a:rPr>
              <a:t>업무 범위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2D61E65-10D3-D866-EA63-55D56192A0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제안 개요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CEF0BBD-94E4-3E3C-6C12-8B35390F8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426" y="3235779"/>
            <a:ext cx="18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wrap="none" anchor="ctr" anchorCtr="0"/>
          <a:lstStyle/>
          <a:p>
            <a:pPr marL="88900" lvl="1" indent="-88900" latinLnBrk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200" b="0" dirty="0">
              <a:latin typeface="+mn-ea"/>
              <a:ea typeface="+mn-ea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CF8BE8-8F10-735A-3BA8-D87D1F351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023" y="3235779"/>
            <a:ext cx="18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wrap="none" anchor="ctr" anchorCtr="0"/>
          <a:lstStyle/>
          <a:p>
            <a:pPr marL="0" lvl="1" latinLnBrk="0">
              <a:lnSpc>
                <a:spcPct val="110000"/>
              </a:lnSpc>
              <a:spcBef>
                <a:spcPts val="0"/>
              </a:spcBef>
            </a:pPr>
            <a:endParaRPr lang="en-US" altLang="ko-KR" sz="1200" b="0" dirty="0">
              <a:latin typeface="+mn-ea"/>
              <a:ea typeface="+mn-ea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A201ED7D-EF81-042F-08DF-FE188FD0C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620" y="3235779"/>
            <a:ext cx="18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wrap="none" anchor="ctr" anchorCtr="0"/>
          <a:lstStyle/>
          <a:p>
            <a:pPr marL="0" lvl="1" latinLnBrk="0">
              <a:lnSpc>
                <a:spcPct val="120000"/>
              </a:lnSpc>
              <a:spcBef>
                <a:spcPts val="0"/>
              </a:spcBef>
            </a:pPr>
            <a:endParaRPr lang="zh-CN" altLang="en-US" sz="1200" dirty="0">
              <a:latin typeface="+mn-ea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B20C49E8-6BD2-8309-3D57-C7A306F73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216" y="3235779"/>
            <a:ext cx="18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wrap="none" anchor="ctr" anchorCtr="0"/>
          <a:lstStyle/>
          <a:p>
            <a:pPr marL="0" lvl="1" latinLnBrk="0">
              <a:lnSpc>
                <a:spcPct val="130000"/>
              </a:lnSpc>
              <a:spcBef>
                <a:spcPts val="0"/>
              </a:spcBef>
            </a:pPr>
            <a:endParaRPr lang="ko-KR" altLang="en-US" sz="1200" b="0" dirty="0"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B7E4D6-37CB-601E-2D30-DD8F6476E488}"/>
              </a:ext>
            </a:extLst>
          </p:cNvPr>
          <p:cNvSpPr txBox="1"/>
          <p:nvPr/>
        </p:nvSpPr>
        <p:spPr>
          <a:xfrm>
            <a:off x="1053426" y="2478634"/>
            <a:ext cx="1872000" cy="7307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 latinLnBrk="0"/>
            <a:r>
              <a:rPr lang="ko-KR" altLang="en-US" b="1">
                <a:latin typeface="+mn-ea"/>
                <a:ea typeface="+mn-ea"/>
              </a:rPr>
              <a:t>부하별 공장</a:t>
            </a:r>
            <a:r>
              <a:rPr lang="en-US" altLang="ko-KR" b="1">
                <a:latin typeface="+mn-ea"/>
                <a:ea typeface="+mn-ea"/>
              </a:rPr>
              <a:t>/</a:t>
            </a:r>
            <a:r>
              <a:rPr lang="ko-KR" altLang="en-US" b="1">
                <a:latin typeface="+mn-ea"/>
                <a:ea typeface="+mn-ea"/>
              </a:rPr>
              <a:t>설비별 에너지</a:t>
            </a: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 b="1">
                <a:latin typeface="+mn-ea"/>
                <a:ea typeface="+mn-ea"/>
              </a:rPr>
              <a:t>지표 개발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D638D-DBA2-DFE1-153D-C1311014A465}"/>
              </a:ext>
            </a:extLst>
          </p:cNvPr>
          <p:cNvSpPr txBox="1"/>
          <p:nvPr/>
        </p:nvSpPr>
        <p:spPr>
          <a:xfrm>
            <a:off x="3034023" y="2478634"/>
            <a:ext cx="1872000" cy="7307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 latinLnBrk="0"/>
            <a:r>
              <a:rPr lang="ko-KR" altLang="en-US" dirty="0">
                <a:latin typeface="+mn-ea"/>
                <a:ea typeface="+mn-ea"/>
              </a:rPr>
              <a:t>에너지 원단위 </a:t>
            </a:r>
            <a:endParaRPr lang="en-US" altLang="ko-KR" dirty="0">
              <a:latin typeface="+mn-ea"/>
              <a:ea typeface="+mn-ea"/>
            </a:endParaRPr>
          </a:p>
          <a:p>
            <a:pPr algn="ctr" latinLnBrk="0"/>
            <a:r>
              <a:rPr lang="ko-KR" altLang="en-US" dirty="0">
                <a:latin typeface="+mn-ea"/>
                <a:ea typeface="+mn-ea"/>
              </a:rPr>
              <a:t>예측 모델 개발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9B5134-E679-3124-2CA5-F48CAE0007BB}"/>
              </a:ext>
            </a:extLst>
          </p:cNvPr>
          <p:cNvSpPr txBox="1"/>
          <p:nvPr/>
        </p:nvSpPr>
        <p:spPr>
          <a:xfrm>
            <a:off x="5014620" y="2478634"/>
            <a:ext cx="1872000" cy="7307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 latinLnBrk="0"/>
            <a:r>
              <a:rPr lang="ko-KR" altLang="en-US" b="1">
                <a:latin typeface="+mn-ea"/>
                <a:ea typeface="+mn-ea"/>
              </a:rPr>
              <a:t>특수상황別</a:t>
            </a:r>
          </a:p>
          <a:p>
            <a:pPr algn="ctr" latinLnBrk="0"/>
            <a:r>
              <a:rPr lang="ko-KR" altLang="en-US" b="1">
                <a:latin typeface="+mn-ea"/>
                <a:ea typeface="+mn-ea"/>
              </a:rPr>
              <a:t>부생가스 공급 가이던스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9D7D47-6E3F-3692-7AB5-EC1FF3F5FD13}"/>
              </a:ext>
            </a:extLst>
          </p:cNvPr>
          <p:cNvSpPr txBox="1"/>
          <p:nvPr/>
        </p:nvSpPr>
        <p:spPr>
          <a:xfrm>
            <a:off x="6995216" y="2478634"/>
            <a:ext cx="1872000" cy="7307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 latinLnBrk="0"/>
            <a:r>
              <a:rPr lang="ko-KR" altLang="en-US" dirty="0">
                <a:latin typeface="+mn-ea"/>
                <a:ea typeface="+mn-ea"/>
              </a:rPr>
              <a:t>에너지 최적화 모니터링 시스템 구축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AD299C-EC4D-0CFD-71A0-E35743CFAE5F}"/>
              </a:ext>
            </a:extLst>
          </p:cNvPr>
          <p:cNvGrpSpPr/>
          <p:nvPr/>
        </p:nvGrpSpPr>
        <p:grpSpPr>
          <a:xfrm>
            <a:off x="472799" y="1516925"/>
            <a:ext cx="8971792" cy="951260"/>
            <a:chOff x="450387" y="1776903"/>
            <a:chExt cx="8971792" cy="951260"/>
          </a:xfrm>
        </p:grpSpPr>
        <p:sp>
          <p:nvSpPr>
            <p:cNvPr id="33" name="AutoShape 10">
              <a:extLst>
                <a:ext uri="{FF2B5EF4-FFF2-40B4-BE49-F238E27FC236}">
                  <a16:creationId xmlns:a16="http://schemas.microsoft.com/office/drawing/2014/main" id="{1DC13824-9B61-7598-488B-0EC08EF89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952" y="1776903"/>
              <a:ext cx="7738872" cy="514004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wrap="none" anchor="ctr"/>
            <a:lstStyle/>
            <a:p>
              <a:pPr algn="ctr" eaLnBrk="0" hangingPunct="0"/>
              <a:endParaRPr lang="zh-CN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0AC6D120-6E79-79FE-4F80-602B756D6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387" y="2268266"/>
              <a:ext cx="8971792" cy="4598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lIns="0" tIns="0" rIns="0" bIns="0" anchor="ctr" anchorCtr="0">
              <a:noAutofit/>
            </a:bodyPr>
            <a:lstStyle>
              <a:lvl1pPr defTabSz="895350">
                <a:buSzPct val="120000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>
                <a:buSzPct val="120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295275" indent="-149225" defTabSz="895350"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431800" indent="-134938" defTabSz="895350">
                <a:buSzPct val="8900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582613" indent="-149225" defTabSz="895350"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10398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14970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19542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2411413" indent="-149225" defTabSz="895350" fontAlgn="base">
                <a:spcBef>
                  <a:spcPct val="0"/>
                </a:spcBef>
                <a:spcAft>
                  <a:spcPct val="0"/>
                </a:spcAft>
                <a:buSzPct val="7500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algn="ctr"/>
              <a:endParaRPr lang="ko-KR" altLang="en-US" sz="1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5" name="Rectangle 12">
            <a:extLst>
              <a:ext uri="{FF2B5EF4-FFF2-40B4-BE49-F238E27FC236}">
                <a16:creationId xmlns:a16="http://schemas.microsoft.com/office/drawing/2014/main" id="{47EDE856-42A7-E66D-DE23-68244E9C2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78" y="5566469"/>
            <a:ext cx="8442035" cy="46196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wrap="none" anchor="ctr"/>
          <a:lstStyle/>
          <a:p>
            <a:pPr algn="ctr"/>
            <a:r>
              <a:rPr lang="en-US" altLang="ko-KR">
                <a:latin typeface="+mn-ea"/>
                <a:ea typeface="+mn-ea"/>
              </a:rPr>
              <a:t>ECMiner™ + </a:t>
            </a:r>
            <a:r>
              <a:rPr lang="en-US" altLang="ko-KR" err="1">
                <a:latin typeface="+mn-ea"/>
                <a:ea typeface="+mn-ea"/>
              </a:rPr>
              <a:t>ECMinerIMS</a:t>
            </a:r>
            <a:r>
              <a:rPr lang="en-US" altLang="ko-KR">
                <a:latin typeface="+mn-ea"/>
                <a:ea typeface="+mn-ea"/>
              </a:rPr>
              <a:t>™ </a:t>
            </a:r>
            <a:r>
              <a:rPr lang="ko-KR" altLang="en-US">
                <a:latin typeface="+mn-ea"/>
                <a:ea typeface="+mn-ea"/>
              </a:rPr>
              <a:t>기반 시스템 구축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E31069-3CDE-1BA8-783D-17F8D5FFC11C}"/>
              </a:ext>
            </a:extLst>
          </p:cNvPr>
          <p:cNvSpPr/>
          <p:nvPr/>
        </p:nvSpPr>
        <p:spPr bwMode="auto">
          <a:xfrm>
            <a:off x="472799" y="6046090"/>
            <a:ext cx="8971792" cy="4780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 rtlCol="0" anchor="ctr"/>
          <a:lstStyle/>
          <a:p>
            <a:pPr algn="ctr">
              <a:lnSpc>
                <a:spcPct val="120000"/>
              </a:lnSpc>
              <a:tabLst>
                <a:tab pos="95250" algn="l"/>
              </a:tabLst>
            </a:pPr>
            <a:r>
              <a:rPr lang="en-US" altLang="ko-KR" b="1">
                <a:solidFill>
                  <a:schemeClr val="bg1"/>
                </a:solidFill>
                <a:latin typeface="+mn-ea"/>
                <a:ea typeface="+mn-ea"/>
              </a:rPr>
              <a:t>EAI </a:t>
            </a:r>
            <a:r>
              <a:rPr lang="ko-KR" altLang="en-US" b="1">
                <a:solidFill>
                  <a:schemeClr val="bg1"/>
                </a:solidFill>
                <a:latin typeface="+mn-ea"/>
                <a:ea typeface="+mn-ea"/>
              </a:rPr>
              <a:t>기반 데이터 수집</a:t>
            </a:r>
            <a:r>
              <a:rPr lang="en-US" altLang="ko-KR" b="1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부생가스 생산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소비</a:t>
            </a:r>
            <a:r>
              <a:rPr lang="ko-KR" altLang="en-US" b="1">
                <a:solidFill>
                  <a:schemeClr val="bg1"/>
                </a:solidFill>
                <a:latin typeface="+mn-ea"/>
                <a:ea typeface="+mn-ea"/>
              </a:rPr>
              <a:t> 정보</a:t>
            </a:r>
            <a:r>
              <a:rPr lang="en-US" altLang="ko-KR" b="1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b="1">
                <a:solidFill>
                  <a:schemeClr val="bg1"/>
                </a:solidFill>
                <a:latin typeface="+mn-ea"/>
                <a:ea typeface="+mn-ea"/>
              </a:rPr>
              <a:t> 조업 운영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정보 등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C2871F-974D-71AE-5657-2358C23690AF}"/>
              </a:ext>
            </a:extLst>
          </p:cNvPr>
          <p:cNvSpPr txBox="1"/>
          <p:nvPr/>
        </p:nvSpPr>
        <p:spPr>
          <a:xfrm>
            <a:off x="1471425" y="1721418"/>
            <a:ext cx="6974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인공지능 </a:t>
            </a:r>
            <a:r>
              <a:rPr lang="ko-KR" altLang="en-US" sz="1800" b="1">
                <a:solidFill>
                  <a:schemeClr val="bg1"/>
                </a:solidFill>
                <a:latin typeface="+mn-ea"/>
                <a:ea typeface="+mn-ea"/>
              </a:rPr>
              <a:t>기반 </a:t>
            </a:r>
            <a:endParaRPr lang="en-US" altLang="ko-KR" sz="1800" b="1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800" b="1">
                <a:solidFill>
                  <a:schemeClr val="bg1"/>
                </a:solidFill>
                <a:latin typeface="+mn-ea"/>
                <a:ea typeface="+mn-ea"/>
              </a:rPr>
              <a:t>부생가스 </a:t>
            </a:r>
            <a:r>
              <a:rPr lang="ko-KR" altLang="en-US" sz="1800">
                <a:solidFill>
                  <a:schemeClr val="bg1"/>
                </a:solidFill>
                <a:latin typeface="+mn-ea"/>
                <a:ea typeface="+mn-ea"/>
              </a:rPr>
              <a:t>수배급 </a:t>
            </a:r>
            <a:r>
              <a:rPr lang="ko-KR" altLang="en-US" sz="1800" b="1">
                <a:solidFill>
                  <a:schemeClr val="bg1"/>
                </a:solidFill>
                <a:latin typeface="+mn-ea"/>
                <a:ea typeface="+mn-ea"/>
              </a:rPr>
              <a:t>최적 </a:t>
            </a:r>
            <a:r>
              <a:rPr lang="ko-KR" altLang="en-US" sz="1800" b="1" dirty="0" err="1">
                <a:solidFill>
                  <a:schemeClr val="bg1"/>
                </a:solidFill>
                <a:latin typeface="+mn-ea"/>
                <a:ea typeface="+mn-ea"/>
              </a:rPr>
              <a:t>가이던스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 시스템 구축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8A423-148E-15D1-AB2C-8BF6DD0E6A78}"/>
              </a:ext>
            </a:extLst>
          </p:cNvPr>
          <p:cNvSpPr txBox="1"/>
          <p:nvPr/>
        </p:nvSpPr>
        <p:spPr>
          <a:xfrm>
            <a:off x="1053426" y="3605111"/>
            <a:ext cx="18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l" latinLnBrk="0">
              <a:buFont typeface="Arial" panose="020B0604020202020204" pitchFamily="34" charset="0"/>
              <a:buChar char="•"/>
            </a:pPr>
            <a:r>
              <a:rPr lang="ko-KR" altLang="en-US" sz="1200" u="sng" dirty="0">
                <a:latin typeface="+mn-ea"/>
                <a:ea typeface="+mn-ea"/>
              </a:rPr>
              <a:t>탐색적 데이터 분석</a:t>
            </a:r>
            <a:br>
              <a:rPr lang="ko-KR" altLang="en-US" sz="1200" u="sng" dirty="0">
                <a:latin typeface="+mn-ea"/>
                <a:ea typeface="+mn-ea"/>
              </a:rPr>
            </a:br>
            <a:r>
              <a:rPr lang="ko-KR" altLang="en-US" sz="1200" b="0" dirty="0">
                <a:latin typeface="+mn-ea"/>
                <a:ea typeface="+mn-ea"/>
              </a:rPr>
              <a:t>부하별 공장</a:t>
            </a:r>
            <a:r>
              <a:rPr lang="en-US" altLang="ko-KR" sz="1200" b="0" dirty="0">
                <a:latin typeface="+mn-ea"/>
                <a:ea typeface="+mn-ea"/>
              </a:rPr>
              <a:t>/</a:t>
            </a:r>
            <a:r>
              <a:rPr lang="ko-KR" altLang="en-US" sz="1200" b="0" dirty="0">
                <a:latin typeface="+mn-ea"/>
                <a:ea typeface="+mn-ea"/>
              </a:rPr>
              <a:t>설비별 에너지 생산</a:t>
            </a:r>
            <a:r>
              <a:rPr lang="en-US" altLang="ko-KR" sz="1200" b="0" dirty="0">
                <a:latin typeface="+mn-ea"/>
                <a:ea typeface="+mn-ea"/>
              </a:rPr>
              <a:t>/</a:t>
            </a:r>
            <a:r>
              <a:rPr lang="ko-KR" altLang="en-US" sz="1200" b="0" dirty="0">
                <a:latin typeface="+mn-ea"/>
                <a:ea typeface="+mn-ea"/>
              </a:rPr>
              <a:t>소비량 패턴 분석 및 최적 사용량 분석</a:t>
            </a:r>
            <a:endParaRPr lang="en-US" altLang="ko-KR" sz="1200" b="0" dirty="0">
              <a:latin typeface="+mn-ea"/>
              <a:ea typeface="+mn-ea"/>
            </a:endParaRPr>
          </a:p>
          <a:p>
            <a:pPr marL="179388" indent="-179388" algn="l" latinLnBrk="0">
              <a:buFont typeface="Arial" panose="020B0604020202020204" pitchFamily="34" charset="0"/>
              <a:buChar char="•"/>
            </a:pPr>
            <a:endParaRPr lang="ko-KR" altLang="en-US" sz="1200" u="sng" dirty="0">
              <a:latin typeface="+mn-ea"/>
              <a:ea typeface="+mn-ea"/>
            </a:endParaRPr>
          </a:p>
          <a:p>
            <a:pPr marL="179388" indent="-179388" algn="l" latinLnBrk="0">
              <a:buFont typeface="Arial" panose="020B0604020202020204" pitchFamily="34" charset="0"/>
              <a:buChar char="•"/>
            </a:pPr>
            <a:r>
              <a:rPr lang="ko-KR" altLang="en-US" sz="1200" u="sng" dirty="0">
                <a:latin typeface="+mn-ea"/>
                <a:ea typeface="+mn-ea"/>
              </a:rPr>
              <a:t>부하별 공장</a:t>
            </a:r>
            <a:r>
              <a:rPr lang="en-US" altLang="ko-KR" sz="1200" u="sng" dirty="0">
                <a:latin typeface="+mn-ea"/>
                <a:ea typeface="+mn-ea"/>
              </a:rPr>
              <a:t>/</a:t>
            </a:r>
            <a:r>
              <a:rPr lang="ko-KR" altLang="en-US" sz="1200" u="sng" dirty="0">
                <a:latin typeface="+mn-ea"/>
                <a:ea typeface="+mn-ea"/>
              </a:rPr>
              <a:t>설비별  에너지</a:t>
            </a:r>
            <a:r>
              <a:rPr lang="en-US" altLang="ko-KR" sz="1200" u="sng" dirty="0">
                <a:latin typeface="+mn-ea"/>
                <a:ea typeface="+mn-ea"/>
              </a:rPr>
              <a:t>(</a:t>
            </a:r>
            <a:r>
              <a:rPr lang="ko-KR" altLang="en-US" sz="1200" u="sng" dirty="0">
                <a:latin typeface="+mn-ea"/>
                <a:ea typeface="+mn-ea"/>
              </a:rPr>
              <a:t>연료</a:t>
            </a:r>
            <a:r>
              <a:rPr lang="en-US" altLang="ko-KR" sz="1200" u="sng" dirty="0">
                <a:latin typeface="+mn-ea"/>
                <a:ea typeface="+mn-ea"/>
              </a:rPr>
              <a:t>/</a:t>
            </a:r>
            <a:r>
              <a:rPr lang="ko-KR" altLang="en-US" sz="1200" u="sng" dirty="0">
                <a:latin typeface="+mn-ea"/>
                <a:ea typeface="+mn-ea"/>
              </a:rPr>
              <a:t>전력</a:t>
            </a:r>
            <a:r>
              <a:rPr lang="en-US" altLang="ko-KR" sz="1200" u="sng" dirty="0">
                <a:latin typeface="+mn-ea"/>
                <a:ea typeface="+mn-ea"/>
              </a:rPr>
              <a:t>)</a:t>
            </a:r>
            <a:r>
              <a:rPr lang="ko-KR" altLang="en-US" sz="1200" u="sng" dirty="0">
                <a:latin typeface="+mn-ea"/>
                <a:ea typeface="+mn-ea"/>
              </a:rPr>
              <a:t> 원단위 지표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C0CAF-1064-2D06-AF07-E66A6337A983}"/>
              </a:ext>
            </a:extLst>
          </p:cNvPr>
          <p:cNvSpPr txBox="1"/>
          <p:nvPr/>
        </p:nvSpPr>
        <p:spPr>
          <a:xfrm>
            <a:off x="3029538" y="3512778"/>
            <a:ext cx="18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l" latinLnBrk="0">
              <a:buFont typeface="Arial" panose="020B0604020202020204" pitchFamily="34" charset="0"/>
              <a:buChar char="•"/>
            </a:pPr>
            <a:r>
              <a:rPr lang="ko-KR" altLang="en-US" sz="1200" u="sng" dirty="0">
                <a:latin typeface="+mn-ea"/>
                <a:ea typeface="+mn-ea"/>
              </a:rPr>
              <a:t>분석용 데이터셋 생성</a:t>
            </a:r>
            <a:endParaRPr lang="en-US" altLang="ko-KR" sz="1200" u="sng" dirty="0">
              <a:latin typeface="+mn-ea"/>
              <a:ea typeface="+mn-ea"/>
            </a:endParaRPr>
          </a:p>
          <a:p>
            <a:pPr algn="l" latinLnBrk="0"/>
            <a:endParaRPr lang="ko-KR" altLang="en-US" sz="1200" b="0" dirty="0">
              <a:latin typeface="+mn-ea"/>
              <a:ea typeface="+mn-ea"/>
            </a:endParaRPr>
          </a:p>
          <a:p>
            <a:pPr marL="179388" indent="-179388" algn="l" latinLnBrk="0">
              <a:buFont typeface="Arial" panose="020B0604020202020204" pitchFamily="34" charset="0"/>
              <a:buChar char="•"/>
            </a:pPr>
            <a:r>
              <a:rPr lang="ko-KR" altLang="en-US" sz="1200" u="sng" dirty="0">
                <a:latin typeface="+mn-ea"/>
                <a:ea typeface="+mn-ea"/>
              </a:rPr>
              <a:t>에너지 모니터링 모델 개발</a:t>
            </a:r>
            <a:br>
              <a:rPr lang="en-US" altLang="ko-KR" sz="1200" u="sng" dirty="0">
                <a:latin typeface="+mn-ea"/>
                <a:ea typeface="+mn-ea"/>
              </a:rPr>
            </a:br>
            <a:r>
              <a:rPr lang="ko-KR" altLang="en-US" sz="1200" b="0" dirty="0">
                <a:latin typeface="+mn-ea"/>
                <a:ea typeface="+mn-ea"/>
              </a:rPr>
              <a:t>이상조업 조기 감지 모델</a:t>
            </a:r>
            <a:endParaRPr lang="en-US" altLang="ko-KR" sz="1200" b="0" dirty="0">
              <a:latin typeface="+mn-ea"/>
              <a:ea typeface="+mn-ea"/>
            </a:endParaRPr>
          </a:p>
          <a:p>
            <a:pPr marL="179388" indent="-179388" algn="l" latinLnBrk="0">
              <a:buFont typeface="Arial" panose="020B0604020202020204" pitchFamily="34" charset="0"/>
              <a:buChar char="•"/>
            </a:pPr>
            <a:endParaRPr lang="en-US" altLang="ko-KR" sz="1200" u="sng" dirty="0">
              <a:latin typeface="+mn-ea"/>
              <a:ea typeface="+mn-ea"/>
            </a:endParaRPr>
          </a:p>
          <a:p>
            <a:pPr marL="179388" indent="-179388" algn="l" latinLnBrk="0">
              <a:buFont typeface="Arial" panose="020B0604020202020204" pitchFamily="34" charset="0"/>
              <a:buChar char="•"/>
            </a:pPr>
            <a:r>
              <a:rPr lang="ko-KR" altLang="en-US" sz="1200" u="sng" dirty="0">
                <a:latin typeface="+mn-ea"/>
                <a:ea typeface="+mn-ea"/>
              </a:rPr>
              <a:t>에너지 원단위 예측 모델 개발</a:t>
            </a:r>
            <a:endParaRPr lang="en-US" altLang="ko-KR" sz="1200" u="sng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6309D-FC9B-A51E-811E-2A885A2CD967}"/>
              </a:ext>
            </a:extLst>
          </p:cNvPr>
          <p:cNvSpPr txBox="1"/>
          <p:nvPr/>
        </p:nvSpPr>
        <p:spPr>
          <a:xfrm>
            <a:off x="5014620" y="3328112"/>
            <a:ext cx="187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l" latinLnBrk="0">
              <a:buFont typeface="Arial" panose="020B0604020202020204" pitchFamily="34" charset="0"/>
              <a:buChar char="•"/>
            </a:pPr>
            <a:r>
              <a:rPr lang="ko-KR" altLang="en-US" sz="1200" u="sng">
                <a:latin typeface="+mn-ea"/>
                <a:ea typeface="+mn-ea"/>
              </a:rPr>
              <a:t>부생가스 밸런스 모니터링 및 이상조업 조기 감지</a:t>
            </a:r>
            <a:br>
              <a:rPr lang="en-US" altLang="ko-KR" sz="1200" u="sng">
                <a:latin typeface="+mn-ea"/>
                <a:ea typeface="+mn-ea"/>
              </a:rPr>
            </a:br>
            <a:r>
              <a:rPr lang="ko-KR" altLang="en-US" sz="1200" b="0">
                <a:latin typeface="+mn-ea"/>
                <a:ea typeface="+mn-ea"/>
              </a:rPr>
              <a:t>비즈니스 로직 및 모델 기반 이상조업 조기 감지</a:t>
            </a:r>
            <a:endParaRPr lang="en-US" altLang="ko-KR" sz="1200" b="0">
              <a:latin typeface="+mn-ea"/>
              <a:ea typeface="+mn-ea"/>
            </a:endParaRPr>
          </a:p>
          <a:p>
            <a:pPr marL="179388" indent="-179388" algn="l" latinLnBrk="0">
              <a:buFont typeface="Arial" panose="020B0604020202020204" pitchFamily="34" charset="0"/>
              <a:buChar char="•"/>
            </a:pPr>
            <a:endParaRPr lang="ko-KR" altLang="en-US" sz="1200">
              <a:latin typeface="+mn-ea"/>
              <a:ea typeface="+mn-ea"/>
            </a:endParaRPr>
          </a:p>
          <a:p>
            <a:pPr marL="179388" indent="-179388" algn="l" latinLnBrk="0">
              <a:buFont typeface="Arial" panose="020B0604020202020204" pitchFamily="34" charset="0"/>
              <a:buChar char="•"/>
            </a:pPr>
            <a:r>
              <a:rPr lang="ko-KR" altLang="en-US" sz="1200" u="sng">
                <a:latin typeface="+mn-ea"/>
                <a:ea typeface="+mn-ea"/>
              </a:rPr>
              <a:t>특수상황別 부생가스 공급 가이던스</a:t>
            </a:r>
            <a:br>
              <a:rPr lang="en-US" altLang="ko-KR" sz="1200">
                <a:latin typeface="+mn-ea"/>
                <a:ea typeface="+mn-ea"/>
              </a:rPr>
            </a:br>
            <a:r>
              <a:rPr lang="ko-KR" altLang="en-US" sz="1200" b="0">
                <a:latin typeface="+mn-ea"/>
                <a:ea typeface="+mn-ea"/>
              </a:rPr>
              <a:t>부생가스 사용 테스트 기반 전략 수립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1139C6-5B8C-7943-EC9E-AECDA6D1067D}"/>
              </a:ext>
            </a:extLst>
          </p:cNvPr>
          <p:cNvSpPr txBox="1"/>
          <p:nvPr/>
        </p:nvSpPr>
        <p:spPr>
          <a:xfrm>
            <a:off x="6995216" y="3605111"/>
            <a:ext cx="18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l" latinLnBrk="0">
              <a:buFont typeface="Arial" panose="020B0604020202020204" pitchFamily="34" charset="0"/>
              <a:buChar char="•"/>
            </a:pPr>
            <a:r>
              <a:rPr lang="ko-KR" altLang="en-US" sz="1200" u="sng" dirty="0">
                <a:latin typeface="+mn-ea"/>
                <a:ea typeface="+mn-ea"/>
              </a:rPr>
              <a:t>에너지 최적화 모니터링 체계 구축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b="0" dirty="0">
                <a:latin typeface="+mn-ea"/>
                <a:ea typeface="+mn-ea"/>
              </a:rPr>
              <a:t>EAI</a:t>
            </a:r>
            <a:r>
              <a:rPr lang="ko-KR" altLang="en-US" sz="1200" b="0" dirty="0">
                <a:latin typeface="+mn-ea"/>
                <a:ea typeface="+mn-ea"/>
              </a:rPr>
              <a:t>를 활용한 데이터 연계</a:t>
            </a:r>
            <a:r>
              <a:rPr lang="en-US" altLang="ko-KR" sz="1200" b="0" dirty="0">
                <a:latin typeface="+mn-ea"/>
                <a:ea typeface="+mn-ea"/>
              </a:rPr>
              <a:t>,</a:t>
            </a:r>
            <a:br>
              <a:rPr lang="en-US" altLang="ko-KR" sz="1200" b="0" dirty="0">
                <a:latin typeface="+mn-ea"/>
                <a:ea typeface="+mn-ea"/>
              </a:rPr>
            </a:br>
            <a:r>
              <a:rPr lang="ko-KR" altLang="en-US" sz="1200" b="0" dirty="0">
                <a:latin typeface="+mn-ea"/>
                <a:ea typeface="+mn-ea"/>
              </a:rPr>
              <a:t>업무 특화 </a:t>
            </a:r>
            <a:r>
              <a:rPr lang="en-US" altLang="ko-KR" sz="1200" b="0" dirty="0">
                <a:latin typeface="+mn-ea"/>
                <a:ea typeface="+mn-ea"/>
              </a:rPr>
              <a:t>UI </a:t>
            </a:r>
            <a:r>
              <a:rPr lang="ko-KR" altLang="en-US" sz="1200" b="0" dirty="0">
                <a:latin typeface="+mn-ea"/>
                <a:ea typeface="+mn-ea"/>
              </a:rPr>
              <a:t>개발</a:t>
            </a:r>
            <a:r>
              <a:rPr lang="en-US" altLang="ko-KR" sz="1200" b="0" dirty="0">
                <a:latin typeface="+mn-ea"/>
                <a:ea typeface="+mn-ea"/>
              </a:rPr>
              <a:t>,</a:t>
            </a:r>
          </a:p>
          <a:p>
            <a:pPr marL="179388" indent="-179388" algn="l" latinLnBrk="0">
              <a:buFont typeface="Arial" panose="020B0604020202020204" pitchFamily="34" charset="0"/>
              <a:buChar char="•"/>
            </a:pPr>
            <a:endParaRPr lang="en-US" altLang="ko-KR" sz="1200" b="0" dirty="0">
              <a:latin typeface="+mn-ea"/>
              <a:ea typeface="+mn-ea"/>
            </a:endParaRPr>
          </a:p>
          <a:p>
            <a:pPr marL="179388" indent="-179388" latinLnBrk="0">
              <a:buFont typeface="Arial" panose="020B0604020202020204" pitchFamily="34" charset="0"/>
              <a:buChar char="•"/>
            </a:pPr>
            <a:r>
              <a:rPr lang="ko-KR" altLang="en-US" sz="1200" u="sng" dirty="0">
                <a:latin typeface="+mn-ea"/>
                <a:ea typeface="+mn-ea"/>
              </a:rPr>
              <a:t>주기별 에너지 보고서 자동 생성</a:t>
            </a:r>
            <a:endParaRPr lang="en-US" altLang="ko-KR" sz="1200" u="sng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528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72F3FFB-FBA1-60FC-5594-879A1C482C7A}"/>
              </a:ext>
            </a:extLst>
          </p:cNvPr>
          <p:cNvSpPr txBox="1"/>
          <p:nvPr/>
        </p:nvSpPr>
        <p:spPr>
          <a:xfrm>
            <a:off x="484429" y="2488934"/>
            <a:ext cx="1008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dirty="0">
                <a:latin typeface="+mn-ea"/>
              </a:rPr>
              <a:t>고로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8F5F9-CD30-BE87-FAEA-07BAA3648986}"/>
              </a:ext>
            </a:extLst>
          </p:cNvPr>
          <p:cNvSpPr txBox="1"/>
          <p:nvPr/>
        </p:nvSpPr>
        <p:spPr>
          <a:xfrm>
            <a:off x="484429" y="3003858"/>
            <a:ext cx="1008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b="1" dirty="0">
                <a:latin typeface="+mn-ea"/>
              </a:rPr>
              <a:t>코크스</a:t>
            </a: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8045522B-FD8E-1865-3504-0E31889817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원천 데이터는 </a:t>
            </a:r>
            <a:r>
              <a:rPr lang="en-US" altLang="ko-KR">
                <a:latin typeface="+mn-ea"/>
              </a:rPr>
              <a:t>EAI</a:t>
            </a:r>
            <a:r>
              <a:rPr lang="ko-KR" altLang="en-US">
                <a:latin typeface="+mn-ea"/>
              </a:rPr>
              <a:t>를 통해 수집하고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효율적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데이터 전처리 및 모델 개발을 위해 </a:t>
            </a:r>
            <a:r>
              <a:rPr lang="en-US" altLang="ko-KR">
                <a:latin typeface="+mn-ea"/>
              </a:rPr>
              <a:t>No-Code </a:t>
            </a:r>
            <a:r>
              <a:rPr lang="ko-KR" altLang="en-US">
                <a:latin typeface="+mn-ea"/>
              </a:rPr>
              <a:t>기반 빅데이터</a:t>
            </a:r>
            <a:r>
              <a:rPr lang="en-US" altLang="ko-KR">
                <a:latin typeface="+mn-ea"/>
              </a:rPr>
              <a:t>/AI </a:t>
            </a:r>
            <a:r>
              <a:rPr lang="ko-KR" altLang="en-US">
                <a:latin typeface="+mn-ea"/>
              </a:rPr>
              <a:t>분석 </a:t>
            </a:r>
            <a:r>
              <a:rPr lang="en-US" altLang="ko-KR">
                <a:latin typeface="+mn-ea"/>
              </a:rPr>
              <a:t>S/W</a:t>
            </a:r>
            <a:r>
              <a:rPr lang="ko-KR" altLang="en-US">
                <a:latin typeface="+mn-ea"/>
              </a:rPr>
              <a:t>인 </a:t>
            </a:r>
            <a:r>
              <a:rPr kumimoji="0" lang="en-US" altLang="ko-KR" sz="1400" b="0">
                <a:latin typeface="+mn-ea"/>
              </a:rPr>
              <a:t>ECMiner™</a:t>
            </a:r>
            <a:r>
              <a:rPr kumimoji="0" lang="ko-KR" altLang="en-US" sz="1400" b="0">
                <a:latin typeface="+mn-ea"/>
              </a:rPr>
              <a:t>를 활용하며</a:t>
            </a:r>
            <a:r>
              <a:rPr kumimoji="0" lang="en-US" altLang="ko-KR" sz="1400" b="0">
                <a:latin typeface="+mn-ea"/>
              </a:rPr>
              <a:t>,</a:t>
            </a:r>
            <a:r>
              <a:rPr kumimoji="0" lang="ko-KR" altLang="en-US" sz="1400" b="0">
                <a:latin typeface="+mn-ea"/>
              </a:rPr>
              <a:t> </a:t>
            </a:r>
            <a:r>
              <a:rPr lang="en-US" altLang="ko-KR">
                <a:latin typeface="+mn-ea"/>
              </a:rPr>
              <a:t>ECMiner™</a:t>
            </a:r>
            <a:r>
              <a:rPr kumimoji="0" lang="ko-KR" altLang="en-US" sz="1400" b="0">
                <a:latin typeface="+mn-ea"/>
              </a:rPr>
              <a:t> 분석</a:t>
            </a:r>
            <a:r>
              <a:rPr kumimoji="0" lang="en-US" altLang="ko-KR" sz="1400" b="0">
                <a:latin typeface="+mn-ea"/>
              </a:rPr>
              <a:t> </a:t>
            </a:r>
            <a:r>
              <a:rPr kumimoji="0" lang="ko-KR" altLang="en-US" sz="1400" b="0">
                <a:latin typeface="+mn-ea"/>
              </a:rPr>
              <a:t>결과를 별도의 코딩없이 시스템에 탑재할 수 있는 </a:t>
            </a:r>
            <a:r>
              <a:rPr kumimoji="0" lang="en-US" altLang="ko-KR" sz="1400" b="0">
                <a:latin typeface="+mn-ea"/>
              </a:rPr>
              <a:t>ECMinerIMS™ </a:t>
            </a:r>
            <a:r>
              <a:rPr lang="ko-KR" altLang="en-US">
                <a:latin typeface="+mn-ea"/>
              </a:rPr>
              <a:t>를 기반으로 </a:t>
            </a:r>
            <a:r>
              <a:rPr kumimoji="0" lang="ko-KR" altLang="en-US" sz="1400" b="0">
                <a:latin typeface="+mn-ea"/>
              </a:rPr>
              <a:t>시스템을 구축함</a:t>
            </a:r>
            <a:r>
              <a:rPr kumimoji="0" lang="en-US" altLang="ko-KR" sz="1400" b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F17E87C-4AC9-031D-7E21-FD3D7BF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+mn-ea"/>
                <a:ea typeface="+mn-ea"/>
              </a:rPr>
              <a:t>1.3 </a:t>
            </a:r>
            <a:r>
              <a:rPr lang="ko-KR" altLang="en-US">
                <a:latin typeface="+mn-ea"/>
                <a:ea typeface="+mn-ea"/>
              </a:rPr>
              <a:t>시스템 구축 전략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D25582-9A40-75DB-BEA1-7B130CA63D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  <a:ea typeface="+mn-ea"/>
              </a:rPr>
              <a:t>1. </a:t>
            </a:r>
            <a:r>
              <a:rPr lang="ko-KR" altLang="en-US">
                <a:latin typeface="+mn-ea"/>
                <a:ea typeface="+mn-ea"/>
              </a:rPr>
              <a:t>제안 개요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E9B6B-ADD5-2E0B-BEF4-1171963481C5}"/>
              </a:ext>
            </a:extLst>
          </p:cNvPr>
          <p:cNvSpPr txBox="1"/>
          <p:nvPr/>
        </p:nvSpPr>
        <p:spPr>
          <a:xfrm>
            <a:off x="484429" y="3518782"/>
            <a:ext cx="1008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b="1" dirty="0">
                <a:latin typeface="+mn-ea"/>
              </a:rPr>
              <a:t>제강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7BEA3-C948-EB60-2B09-612D3D195474}"/>
              </a:ext>
            </a:extLst>
          </p:cNvPr>
          <p:cNvSpPr txBox="1"/>
          <p:nvPr/>
        </p:nvSpPr>
        <p:spPr>
          <a:xfrm>
            <a:off x="484429" y="4033706"/>
            <a:ext cx="1008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b="1" dirty="0">
                <a:latin typeface="+mn-ea"/>
              </a:rPr>
              <a:t>열연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55244-251F-2EA7-18EF-1D87495B1874}"/>
              </a:ext>
            </a:extLst>
          </p:cNvPr>
          <p:cNvSpPr txBox="1"/>
          <p:nvPr/>
        </p:nvSpPr>
        <p:spPr>
          <a:xfrm>
            <a:off x="484429" y="4548630"/>
            <a:ext cx="1008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r>
              <a:rPr lang="ko-KR" altLang="en-US" sz="1200" b="1" dirty="0" err="1">
                <a:latin typeface="+mn-ea"/>
              </a:rPr>
              <a:t>후판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77412-BE54-1CA9-6376-F77B42D7E627}"/>
              </a:ext>
            </a:extLst>
          </p:cNvPr>
          <p:cNvSpPr txBox="1"/>
          <p:nvPr/>
        </p:nvSpPr>
        <p:spPr>
          <a:xfrm>
            <a:off x="484429" y="5063554"/>
            <a:ext cx="1008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ko-KR" altLang="en-US" sz="1200">
                <a:latin typeface="+mn-ea"/>
              </a:rPr>
              <a:t>설비별 가동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및 수리일정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2" name="순서도: 자기 디스크 21">
            <a:extLst>
              <a:ext uri="{FF2B5EF4-FFF2-40B4-BE49-F238E27FC236}">
                <a16:creationId xmlns:a16="http://schemas.microsoft.com/office/drawing/2014/main" id="{A48BCB87-376A-E6E4-477E-B14F984BB303}"/>
              </a:ext>
            </a:extLst>
          </p:cNvPr>
          <p:cNvSpPr/>
          <p:nvPr/>
        </p:nvSpPr>
        <p:spPr>
          <a:xfrm>
            <a:off x="2427717" y="3473826"/>
            <a:ext cx="1292176" cy="662790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꺾인 연결선 44">
            <a:extLst>
              <a:ext uri="{FF2B5EF4-FFF2-40B4-BE49-F238E27FC236}">
                <a16:creationId xmlns:a16="http://schemas.microsoft.com/office/drawing/2014/main" id="{F1474BAE-3043-4AE2-01CE-7144E62B8226}"/>
              </a:ext>
            </a:extLst>
          </p:cNvPr>
          <p:cNvCxnSpPr>
            <a:cxnSpLocks/>
            <a:stCxn id="15" idx="3"/>
            <a:endCxn id="22" idx="2"/>
          </p:cNvCxnSpPr>
          <p:nvPr/>
        </p:nvCxnSpPr>
        <p:spPr>
          <a:xfrm>
            <a:off x="1492429" y="2704934"/>
            <a:ext cx="935288" cy="11002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46">
            <a:extLst>
              <a:ext uri="{FF2B5EF4-FFF2-40B4-BE49-F238E27FC236}">
                <a16:creationId xmlns:a16="http://schemas.microsoft.com/office/drawing/2014/main" id="{E3C2A6B8-85C1-028D-28C3-498FBB1C1A8E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>
            <a:off x="1492429" y="3734782"/>
            <a:ext cx="935288" cy="7043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49">
            <a:extLst>
              <a:ext uri="{FF2B5EF4-FFF2-40B4-BE49-F238E27FC236}">
                <a16:creationId xmlns:a16="http://schemas.microsoft.com/office/drawing/2014/main" id="{02BE82E6-9DF6-48D9-963D-D81943B934B0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1492429" y="3805221"/>
            <a:ext cx="935288" cy="4444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52">
            <a:extLst>
              <a:ext uri="{FF2B5EF4-FFF2-40B4-BE49-F238E27FC236}">
                <a16:creationId xmlns:a16="http://schemas.microsoft.com/office/drawing/2014/main" id="{6EB39C23-E176-E73B-FE14-87D02A14FEB5}"/>
              </a:ext>
            </a:extLst>
          </p:cNvPr>
          <p:cNvCxnSpPr>
            <a:cxnSpLocks/>
            <a:stCxn id="18" idx="3"/>
            <a:endCxn id="22" idx="2"/>
          </p:cNvCxnSpPr>
          <p:nvPr/>
        </p:nvCxnSpPr>
        <p:spPr>
          <a:xfrm flipV="1">
            <a:off x="1492429" y="3805221"/>
            <a:ext cx="935288" cy="9594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55">
            <a:extLst>
              <a:ext uri="{FF2B5EF4-FFF2-40B4-BE49-F238E27FC236}">
                <a16:creationId xmlns:a16="http://schemas.microsoft.com/office/drawing/2014/main" id="{A7E4DCA5-1586-C52B-0330-276D85104FAF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V="1">
            <a:off x="1492429" y="3805221"/>
            <a:ext cx="935288" cy="14743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61">
            <a:extLst>
              <a:ext uri="{FF2B5EF4-FFF2-40B4-BE49-F238E27FC236}">
                <a16:creationId xmlns:a16="http://schemas.microsoft.com/office/drawing/2014/main" id="{B33D6F8B-1D2C-AB12-6233-1F16058A2514}"/>
              </a:ext>
            </a:extLst>
          </p:cNvPr>
          <p:cNvCxnSpPr>
            <a:cxnSpLocks/>
            <a:stCxn id="3" idx="3"/>
            <a:endCxn id="22" idx="2"/>
          </p:cNvCxnSpPr>
          <p:nvPr/>
        </p:nvCxnSpPr>
        <p:spPr>
          <a:xfrm>
            <a:off x="1492429" y="3219858"/>
            <a:ext cx="935288" cy="58536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E1C5FB-D541-DB2A-1867-43ECF0946AE2}"/>
              </a:ext>
            </a:extLst>
          </p:cNvPr>
          <p:cNvSpPr txBox="1"/>
          <p:nvPr/>
        </p:nvSpPr>
        <p:spPr>
          <a:xfrm>
            <a:off x="3510581" y="2488934"/>
            <a:ext cx="1620000" cy="5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+mn-ea"/>
              </a:rPr>
              <a:t>ECMiner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™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" name="꺾인 연결선 93">
            <a:extLst>
              <a:ext uri="{FF2B5EF4-FFF2-40B4-BE49-F238E27FC236}">
                <a16:creationId xmlns:a16="http://schemas.microsoft.com/office/drawing/2014/main" id="{D90BAA57-A449-7165-C941-6942C6CCA294}"/>
              </a:ext>
            </a:extLst>
          </p:cNvPr>
          <p:cNvCxnSpPr>
            <a:cxnSpLocks/>
            <a:stCxn id="22" idx="1"/>
            <a:endCxn id="30" idx="1"/>
          </p:cNvCxnSpPr>
          <p:nvPr/>
        </p:nvCxnSpPr>
        <p:spPr>
          <a:xfrm rot="5400000" flipH="1" flipV="1">
            <a:off x="2934747" y="2897992"/>
            <a:ext cx="714892" cy="436776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100">
            <a:extLst>
              <a:ext uri="{FF2B5EF4-FFF2-40B4-BE49-F238E27FC236}">
                <a16:creationId xmlns:a16="http://schemas.microsoft.com/office/drawing/2014/main" id="{9774FD28-5F2C-0141-CBF4-E85C4234D413}"/>
              </a:ext>
            </a:extLst>
          </p:cNvPr>
          <p:cNvCxnSpPr>
            <a:cxnSpLocks/>
            <a:stCxn id="22" idx="3"/>
            <a:endCxn id="99" idx="2"/>
          </p:cNvCxnSpPr>
          <p:nvPr/>
        </p:nvCxnSpPr>
        <p:spPr>
          <a:xfrm rot="5400000" flipH="1" flipV="1">
            <a:off x="5338578" y="764161"/>
            <a:ext cx="1107682" cy="5637228"/>
          </a:xfrm>
          <a:prstGeom prst="bentConnector3">
            <a:avLst>
              <a:gd name="adj1" fmla="val -2144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7DA984-73FD-F604-FF15-E6BEE5557608}"/>
              </a:ext>
            </a:extLst>
          </p:cNvPr>
          <p:cNvSpPr txBox="1"/>
          <p:nvPr/>
        </p:nvSpPr>
        <p:spPr>
          <a:xfrm>
            <a:off x="2094371" y="4523784"/>
            <a:ext cx="1800000" cy="200251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latinLnBrk="0">
              <a:spcBef>
                <a:spcPts val="600"/>
              </a:spcBef>
            </a:pPr>
            <a:r>
              <a:rPr lang="en-US" altLang="ko-KR" sz="1100">
                <a:latin typeface="+mn-ea"/>
                <a:ea typeface="+mn-ea"/>
              </a:rPr>
              <a:t>[ DB ]</a:t>
            </a: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다양한 발생 주기를 기준 </a:t>
            </a:r>
            <a:r>
              <a:rPr lang="en-US" altLang="ko-KR" sz="1100" b="0">
                <a:latin typeface="+mn-ea"/>
                <a:ea typeface="+mn-ea"/>
              </a:rPr>
              <a:t>Time(1</a:t>
            </a:r>
            <a:r>
              <a:rPr lang="ko-KR" altLang="en-US" sz="1100" b="0">
                <a:latin typeface="+mn-ea"/>
                <a:ea typeface="+mn-ea"/>
              </a:rPr>
              <a:t>분</a:t>
            </a:r>
            <a:r>
              <a:rPr lang="en-US" altLang="ko-KR" sz="1100" b="0">
                <a:latin typeface="+mn-ea"/>
                <a:ea typeface="+mn-ea"/>
              </a:rPr>
              <a:t>)</a:t>
            </a:r>
            <a:r>
              <a:rPr lang="ko-KR" altLang="en-US" sz="1100" b="0">
                <a:latin typeface="+mn-ea"/>
                <a:ea typeface="+mn-ea"/>
              </a:rPr>
              <a:t>으로 통합</a:t>
            </a: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데이터 단위 통일</a:t>
            </a: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단위 설비별 고장정지 시점 고려 </a:t>
            </a: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교체 휴지</a:t>
            </a:r>
            <a:r>
              <a:rPr lang="en-US" altLang="ko-KR" sz="1100" b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정수 시점 고려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BAF643-0CAF-410E-EAB4-C50769B628D9}"/>
              </a:ext>
            </a:extLst>
          </p:cNvPr>
          <p:cNvSpPr txBox="1"/>
          <p:nvPr/>
        </p:nvSpPr>
        <p:spPr>
          <a:xfrm>
            <a:off x="4008994" y="4523784"/>
            <a:ext cx="1800000" cy="200251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latinLnBrk="0">
              <a:spcBef>
                <a:spcPts val="600"/>
              </a:spcBef>
            </a:pPr>
            <a:r>
              <a:rPr lang="en-US" altLang="ko-KR" sz="1100">
                <a:latin typeface="+mn-ea"/>
                <a:ea typeface="+mn-ea"/>
              </a:rPr>
              <a:t>[ </a:t>
            </a:r>
            <a:r>
              <a:rPr lang="en-US" altLang="ko-KR" sz="1100">
                <a:latin typeface="+mn-ea"/>
              </a:rPr>
              <a:t>ECMiner™ ]</a:t>
            </a:r>
            <a:endParaRPr lang="en-US" altLang="ko-KR" sz="110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데이터</a:t>
            </a:r>
            <a:r>
              <a:rPr lang="en-US" altLang="ko-KR" sz="1100" b="0">
                <a:latin typeface="+mn-ea"/>
                <a:ea typeface="+mn-ea"/>
              </a:rPr>
              <a:t> </a:t>
            </a:r>
            <a:r>
              <a:rPr lang="ko-KR" altLang="en-US" sz="1100" b="0">
                <a:latin typeface="+mn-ea"/>
                <a:ea typeface="+mn-ea"/>
              </a:rPr>
              <a:t>전처리</a:t>
            </a:r>
            <a:r>
              <a:rPr lang="en-US" altLang="ko-KR" sz="1100" b="0">
                <a:latin typeface="+mn-ea"/>
                <a:ea typeface="+mn-ea"/>
              </a:rPr>
              <a:t> </a:t>
            </a: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탐색적 데이터 분석</a:t>
            </a:r>
            <a:endParaRPr lang="en-US" altLang="ko-KR" sz="1100" b="0" dirty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부하별</a:t>
            </a:r>
            <a:r>
              <a:rPr lang="en-US" altLang="ko-KR" sz="1100" b="0">
                <a:latin typeface="+mn-ea"/>
                <a:ea typeface="+mn-ea"/>
              </a:rPr>
              <a:t> </a:t>
            </a:r>
            <a:r>
              <a:rPr lang="ko-KR" altLang="en-US" sz="1100" b="0" dirty="0">
                <a:latin typeface="+mn-ea"/>
                <a:ea typeface="+mn-ea"/>
              </a:rPr>
              <a:t>가스 생산량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 dirty="0">
                <a:latin typeface="+mn-ea"/>
                <a:ea typeface="+mn-ea"/>
              </a:rPr>
              <a:t>연료 사용량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 dirty="0">
                <a:latin typeface="+mn-ea"/>
                <a:ea typeface="+mn-ea"/>
              </a:rPr>
              <a:t>소비 전력 패턴 분석 </a:t>
            </a:r>
            <a:endParaRPr lang="en-US" altLang="ko-KR" sz="1100" b="0" dirty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에너지 예측 및 모니터링 모델 개발</a:t>
            </a:r>
            <a:endParaRPr lang="ko-KR" altLang="en-US" sz="1100" b="0" dirty="0">
              <a:latin typeface="+mn-ea"/>
              <a:ea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A45AEB-561F-AAE6-E66C-BABA44492952}"/>
              </a:ext>
            </a:extLst>
          </p:cNvPr>
          <p:cNvSpPr txBox="1"/>
          <p:nvPr/>
        </p:nvSpPr>
        <p:spPr>
          <a:xfrm>
            <a:off x="5923617" y="4523784"/>
            <a:ext cx="1800000" cy="200251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latinLnBrk="0"/>
            <a:r>
              <a:rPr lang="en-US" altLang="ko-KR" sz="1100">
                <a:latin typeface="+mn-ea"/>
              </a:rPr>
              <a:t>[ ECMinerIMS™ Server</a:t>
            </a:r>
            <a:r>
              <a:rPr lang="ko-KR" altLang="en-US" sz="1100">
                <a:latin typeface="+mn-ea"/>
              </a:rPr>
              <a:t> </a:t>
            </a:r>
            <a:r>
              <a:rPr lang="en-US" altLang="ko-KR" sz="1100">
                <a:latin typeface="+mn-ea"/>
              </a:rPr>
              <a:t>]</a:t>
            </a:r>
            <a:endParaRPr lang="en-US" altLang="ko-KR" sz="1100" b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모델</a:t>
            </a:r>
            <a:r>
              <a:rPr lang="en-US" altLang="ko-KR" sz="1100" b="0">
                <a:latin typeface="+mn-ea"/>
                <a:ea typeface="+mn-ea"/>
              </a:rPr>
              <a:t> </a:t>
            </a:r>
            <a:r>
              <a:rPr lang="ko-KR" altLang="en-US" sz="1100" b="0">
                <a:latin typeface="+mn-ea"/>
                <a:ea typeface="+mn-ea"/>
              </a:rPr>
              <a:t>스케줄 실행</a:t>
            </a:r>
            <a:endParaRPr lang="en-US" altLang="ko-KR" sz="1100" b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알람 생성</a:t>
            </a:r>
            <a:endParaRPr lang="en-US" altLang="ko-KR" sz="1100" b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일</a:t>
            </a:r>
            <a:r>
              <a:rPr lang="en-US" altLang="ko-KR" sz="1100" b="0">
                <a:latin typeface="+mn-ea"/>
                <a:ea typeface="+mn-ea"/>
              </a:rPr>
              <a:t>/</a:t>
            </a:r>
            <a:r>
              <a:rPr lang="ko-KR" altLang="en-US" sz="1100" b="0">
                <a:latin typeface="+mn-ea"/>
                <a:ea typeface="+mn-ea"/>
              </a:rPr>
              <a:t>주</a:t>
            </a:r>
            <a:r>
              <a:rPr lang="en-US" altLang="ko-KR" sz="1100" b="0">
                <a:latin typeface="+mn-ea"/>
                <a:ea typeface="+mn-ea"/>
              </a:rPr>
              <a:t>/</a:t>
            </a:r>
            <a:r>
              <a:rPr lang="ko-KR" altLang="en-US" sz="1100" b="0">
                <a:latin typeface="+mn-ea"/>
                <a:ea typeface="+mn-ea"/>
              </a:rPr>
              <a:t>월 주기별 에너지 보고서 생성</a:t>
            </a:r>
            <a:endParaRPr lang="en-US" altLang="ko-KR" sz="1100" b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ko-KR" sz="1100" b="0">
                <a:latin typeface="+mn-ea"/>
                <a:ea typeface="+mn-ea"/>
              </a:rPr>
              <a:t>Management</a:t>
            </a:r>
            <a:r>
              <a:rPr lang="ko-KR" altLang="en-US" sz="1100" b="0">
                <a:latin typeface="+mn-ea"/>
                <a:ea typeface="+mn-ea"/>
              </a:rPr>
              <a:t> </a:t>
            </a:r>
            <a:r>
              <a:rPr lang="en-US" altLang="ko-KR" sz="1100" b="0">
                <a:latin typeface="+mn-ea"/>
                <a:ea typeface="+mn-ea"/>
              </a:rPr>
              <a:t>Agent</a:t>
            </a:r>
            <a:br>
              <a:rPr lang="en-US" altLang="ko-KR" sz="1100" b="0">
                <a:latin typeface="+mn-ea"/>
                <a:ea typeface="+mn-ea"/>
              </a:rPr>
            </a:br>
            <a:r>
              <a:rPr lang="en-US" altLang="ko-KR" sz="1100" b="0">
                <a:latin typeface="+mn-ea"/>
                <a:ea typeface="+mn-ea"/>
              </a:rPr>
              <a:t>(</a:t>
            </a:r>
            <a:r>
              <a:rPr lang="ko-KR" altLang="en-US" sz="1100" b="0">
                <a:latin typeface="+mn-ea"/>
                <a:ea typeface="+mn-ea"/>
              </a:rPr>
              <a:t>사용자</a:t>
            </a:r>
            <a:r>
              <a:rPr lang="en-US" altLang="ko-KR" sz="1100" b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권한</a:t>
            </a:r>
            <a:r>
              <a:rPr lang="en-US" altLang="ko-KR" sz="1100" b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모델</a:t>
            </a:r>
            <a:r>
              <a:rPr lang="en-US" altLang="ko-KR" sz="1100" b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스케줄</a:t>
            </a:r>
            <a:r>
              <a:rPr lang="en-US" altLang="ko-KR" sz="1100" b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알람 관리</a:t>
            </a:r>
            <a:r>
              <a:rPr lang="en-US" altLang="ko-KR" sz="1100" b="0">
                <a:latin typeface="+mn-ea"/>
                <a:ea typeface="+mn-ea"/>
              </a:rPr>
              <a:t>)</a:t>
            </a: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서버</a:t>
            </a:r>
            <a:r>
              <a:rPr lang="en-US" altLang="ko-KR" sz="1100" b="0">
                <a:latin typeface="+mn-ea"/>
                <a:ea typeface="+mn-ea"/>
              </a:rPr>
              <a:t> </a:t>
            </a:r>
            <a:r>
              <a:rPr lang="ko-KR" altLang="en-US" sz="1100" b="0">
                <a:latin typeface="+mn-ea"/>
                <a:ea typeface="+mn-ea"/>
              </a:rPr>
              <a:t>관리</a:t>
            </a:r>
            <a:endParaRPr lang="en-US" altLang="ko-KR" sz="1100" b="0"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CC4C28-E5C1-D566-E185-90F826D6493B}"/>
              </a:ext>
            </a:extLst>
          </p:cNvPr>
          <p:cNvSpPr txBox="1"/>
          <p:nvPr/>
        </p:nvSpPr>
        <p:spPr>
          <a:xfrm>
            <a:off x="7838240" y="4523784"/>
            <a:ext cx="1800000" cy="200251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latinLnBrk="0">
              <a:spcBef>
                <a:spcPts val="600"/>
              </a:spcBef>
            </a:pPr>
            <a:r>
              <a:rPr lang="en-US" altLang="ko-KR" sz="1100">
                <a:latin typeface="+mn-ea"/>
              </a:rPr>
              <a:t>[ ECMinerIMS™ Viewer ]</a:t>
            </a:r>
            <a:endParaRPr lang="en-US" altLang="ko-KR" sz="1100" b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에너지 이상조업 모니터링</a:t>
            </a:r>
            <a:endParaRPr lang="en-US" altLang="ko-KR" sz="1100" b="0" dirty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선제적 대응을 위한 예측</a:t>
            </a:r>
            <a:endParaRPr lang="en-US" altLang="ko-KR" sz="1100" b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알람 모니터링</a:t>
            </a:r>
            <a:endParaRPr lang="en-US" altLang="ko-KR" sz="1100" b="0">
              <a:latin typeface="+mn-ea"/>
              <a:ea typeface="+mn-ea"/>
            </a:endParaRP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가이던스</a:t>
            </a:r>
          </a:p>
          <a:p>
            <a:pPr marL="82550" indent="-82550" latinLnBrk="0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sz="1100" b="0">
                <a:latin typeface="+mn-ea"/>
                <a:ea typeface="+mn-ea"/>
              </a:rPr>
              <a:t>데이터 탐색 및 가시화</a:t>
            </a:r>
            <a:endParaRPr lang="en-US" altLang="ko-KR" sz="1100" b="0">
              <a:latin typeface="+mn-ea"/>
              <a:ea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EC4333-B2CD-5206-962A-B9FFF88CA557}"/>
              </a:ext>
            </a:extLst>
          </p:cNvPr>
          <p:cNvSpPr txBox="1"/>
          <p:nvPr/>
        </p:nvSpPr>
        <p:spPr>
          <a:xfrm>
            <a:off x="2698704" y="3720512"/>
            <a:ext cx="750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+mn-ea"/>
                <a:ea typeface="+mn-ea"/>
              </a:rPr>
              <a:t>DB</a:t>
            </a:r>
            <a:endParaRPr lang="ko-KR" altLang="en-US" sz="1200" b="1" dirty="0">
              <a:latin typeface="+mn-ea"/>
              <a:ea typeface="+mn-ea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BD2254D-7FD2-0B1A-18AA-E5A59A9EC527}"/>
              </a:ext>
            </a:extLst>
          </p:cNvPr>
          <p:cNvGrpSpPr/>
          <p:nvPr/>
        </p:nvGrpSpPr>
        <p:grpSpPr>
          <a:xfrm>
            <a:off x="308909" y="1602889"/>
            <a:ext cx="9374155" cy="432000"/>
            <a:chOff x="308909" y="1818049"/>
            <a:chExt cx="9374155" cy="432000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7D1824F0-B7B9-070A-FA09-5AB79E3DE725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blackWhite">
            <a:xfrm>
              <a:off x="308909" y="1818049"/>
              <a:ext cx="1973859" cy="432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3" y="0"/>
                </a:cxn>
                <a:cxn ang="0">
                  <a:pos x="1017" y="288"/>
                </a:cxn>
                <a:cxn ang="0">
                  <a:pos x="913" y="576"/>
                </a:cxn>
                <a:cxn ang="0">
                  <a:pos x="0" y="576"/>
                </a:cxn>
                <a:cxn ang="0">
                  <a:pos x="0" y="288"/>
                </a:cxn>
                <a:cxn ang="0">
                  <a:pos x="0" y="0"/>
                </a:cxn>
              </a:cxnLst>
              <a:rect l="0" t="0" r="r" b="b"/>
              <a:pathLst>
                <a:path w="1017" h="576">
                  <a:moveTo>
                    <a:pt x="0" y="0"/>
                  </a:moveTo>
                  <a:lnTo>
                    <a:pt x="913" y="0"/>
                  </a:lnTo>
                  <a:lnTo>
                    <a:pt x="1017" y="288"/>
                  </a:lnTo>
                  <a:lnTo>
                    <a:pt x="913" y="576"/>
                  </a:lnTo>
                  <a:lnTo>
                    <a:pt x="0" y="576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square" lIns="45720" tIns="0" rIns="45720" bIns="0" anchor="ctr">
              <a:noAutofit/>
            </a:bodyPr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86" name="Rectangle 6">
              <a:extLst>
                <a:ext uri="{FF2B5EF4-FFF2-40B4-BE49-F238E27FC236}">
                  <a16:creationId xmlns:a16="http://schemas.microsoft.com/office/drawing/2014/main" id="{F43C30FE-2837-D7D0-3194-117B17E563F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blackWhite">
            <a:xfrm>
              <a:off x="430775" y="1868328"/>
              <a:ext cx="1704927" cy="331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45720" tIns="0" rIns="45720" bIns="0" anchor="ctr"/>
            <a:lstStyle/>
            <a:p>
              <a:pPr algn="ctr" defTabSz="895350">
                <a:buSzPct val="120000"/>
              </a:pPr>
              <a:r>
                <a:rPr lang="ko-KR" altLang="en-US" b="1">
                  <a:solidFill>
                    <a:schemeClr val="bg1"/>
                  </a:solidFill>
                  <a:latin typeface="+mn-ea"/>
                  <a:ea typeface="+mn-ea"/>
                </a:rPr>
                <a:t>원천 데이터</a:t>
              </a:r>
              <a:endParaRPr lang="en-US" altLang="zh-CN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9A27B1A0-AE05-7E12-5666-3D7195FEDECF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blackWhite">
            <a:xfrm>
              <a:off x="2158983" y="1818049"/>
              <a:ext cx="1973859" cy="432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4" y="0"/>
                </a:cxn>
                <a:cxn ang="0">
                  <a:pos x="1018" y="288"/>
                </a:cxn>
                <a:cxn ang="0">
                  <a:pos x="914" y="576"/>
                </a:cxn>
                <a:cxn ang="0">
                  <a:pos x="0" y="576"/>
                </a:cxn>
                <a:cxn ang="0">
                  <a:pos x="104" y="288"/>
                </a:cxn>
                <a:cxn ang="0">
                  <a:pos x="0" y="0"/>
                </a:cxn>
              </a:cxnLst>
              <a:rect l="0" t="0" r="r" b="b"/>
              <a:pathLst>
                <a:path w="1018" h="576">
                  <a:moveTo>
                    <a:pt x="0" y="0"/>
                  </a:moveTo>
                  <a:lnTo>
                    <a:pt x="914" y="0"/>
                  </a:lnTo>
                  <a:lnTo>
                    <a:pt x="1018" y="288"/>
                  </a:lnTo>
                  <a:lnTo>
                    <a:pt x="914" y="576"/>
                  </a:lnTo>
                  <a:lnTo>
                    <a:pt x="0" y="576"/>
                  </a:lnTo>
                  <a:lnTo>
                    <a:pt x="104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square" lIns="45720" tIns="0" rIns="45720" bIns="0" anchor="ctr">
              <a:noAutofit/>
            </a:bodyPr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8" name="Rectangle 9">
              <a:extLst>
                <a:ext uri="{FF2B5EF4-FFF2-40B4-BE49-F238E27FC236}">
                  <a16:creationId xmlns:a16="http://schemas.microsoft.com/office/drawing/2014/main" id="{8173E26A-7ECE-5028-7E4E-900A4CF04B53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blackWhite">
            <a:xfrm>
              <a:off x="2406671" y="1868328"/>
              <a:ext cx="1507534" cy="331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45720" tIns="0" rIns="45720" bIns="0" anchor="ctr"/>
            <a:lstStyle/>
            <a:p>
              <a:pPr algn="ctr" defTabSz="895350">
                <a:buSzPct val="120000"/>
              </a:pPr>
              <a:r>
                <a:rPr lang="ko-KR" altLang="en-US" b="1">
                  <a:solidFill>
                    <a:schemeClr val="bg1"/>
                  </a:solidFill>
                  <a:latin typeface="+mn-ea"/>
                  <a:ea typeface="+mn-ea"/>
                </a:rPr>
                <a:t>데이터 전처리</a:t>
              </a:r>
              <a:endParaRPr lang="en-US" altLang="zh-CN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8B245192-D6A4-AA6B-7134-C67DEA4B190E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blackWhite">
            <a:xfrm>
              <a:off x="4009057" y="1818049"/>
              <a:ext cx="1973859" cy="432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4" y="0"/>
                </a:cxn>
                <a:cxn ang="0">
                  <a:pos x="1018" y="288"/>
                </a:cxn>
                <a:cxn ang="0">
                  <a:pos x="914" y="576"/>
                </a:cxn>
                <a:cxn ang="0">
                  <a:pos x="0" y="576"/>
                </a:cxn>
                <a:cxn ang="0">
                  <a:pos x="104" y="288"/>
                </a:cxn>
                <a:cxn ang="0">
                  <a:pos x="0" y="0"/>
                </a:cxn>
              </a:cxnLst>
              <a:rect l="0" t="0" r="r" b="b"/>
              <a:pathLst>
                <a:path w="1018" h="576">
                  <a:moveTo>
                    <a:pt x="0" y="0"/>
                  </a:moveTo>
                  <a:lnTo>
                    <a:pt x="914" y="0"/>
                  </a:lnTo>
                  <a:lnTo>
                    <a:pt x="1018" y="288"/>
                  </a:lnTo>
                  <a:lnTo>
                    <a:pt x="914" y="576"/>
                  </a:lnTo>
                  <a:lnTo>
                    <a:pt x="0" y="576"/>
                  </a:lnTo>
                  <a:lnTo>
                    <a:pt x="104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square" lIns="45720" tIns="0" rIns="45720" bIns="0" anchor="ctr">
              <a:noAutofit/>
            </a:bodyPr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90" name="Rectangle 13">
              <a:extLst>
                <a:ext uri="{FF2B5EF4-FFF2-40B4-BE49-F238E27FC236}">
                  <a16:creationId xmlns:a16="http://schemas.microsoft.com/office/drawing/2014/main" id="{9557D50F-A4C2-3D5C-FC4B-0F080C38B1E3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blackWhite">
            <a:xfrm>
              <a:off x="4251139" y="1868328"/>
              <a:ext cx="1507534" cy="331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45720" tIns="0" rIns="45720" bIns="0" anchor="ctr"/>
            <a:lstStyle/>
            <a:p>
              <a:pPr algn="ctr" defTabSz="895350">
                <a:buSzPct val="120000"/>
              </a:pPr>
              <a:r>
                <a:rPr lang="ko-KR" altLang="en-US" b="1" dirty="0">
                  <a:solidFill>
                    <a:schemeClr val="bg1"/>
                  </a:solidFill>
                  <a:latin typeface="+mn-ea"/>
                  <a:ea typeface="+mn-ea"/>
                </a:rPr>
                <a:t>모델 개발</a:t>
              </a:r>
              <a:endParaRPr lang="en-US" altLang="zh-CN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55B28199-4D75-C9BF-8E52-AF30A3CA5D1E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blackWhite">
            <a:xfrm>
              <a:off x="5859131" y="1818049"/>
              <a:ext cx="1973859" cy="432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4" y="0"/>
                </a:cxn>
                <a:cxn ang="0">
                  <a:pos x="1018" y="288"/>
                </a:cxn>
                <a:cxn ang="0">
                  <a:pos x="914" y="576"/>
                </a:cxn>
                <a:cxn ang="0">
                  <a:pos x="0" y="576"/>
                </a:cxn>
                <a:cxn ang="0">
                  <a:pos x="104" y="288"/>
                </a:cxn>
                <a:cxn ang="0">
                  <a:pos x="0" y="0"/>
                </a:cxn>
              </a:cxnLst>
              <a:rect l="0" t="0" r="r" b="b"/>
              <a:pathLst>
                <a:path w="1018" h="576">
                  <a:moveTo>
                    <a:pt x="0" y="0"/>
                  </a:moveTo>
                  <a:lnTo>
                    <a:pt x="914" y="0"/>
                  </a:lnTo>
                  <a:lnTo>
                    <a:pt x="1018" y="288"/>
                  </a:lnTo>
                  <a:lnTo>
                    <a:pt x="914" y="576"/>
                  </a:lnTo>
                  <a:lnTo>
                    <a:pt x="0" y="576"/>
                  </a:lnTo>
                  <a:lnTo>
                    <a:pt x="104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square" lIns="45720" tIns="0" rIns="45720" bIns="0" anchor="ctr">
              <a:noAutofit/>
            </a:bodyPr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92" name="Rectangle 16">
              <a:extLst>
                <a:ext uri="{FF2B5EF4-FFF2-40B4-BE49-F238E27FC236}">
                  <a16:creationId xmlns:a16="http://schemas.microsoft.com/office/drawing/2014/main" id="{F4DDFE9C-8230-ABB3-1FFD-2C5A75259A1A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blackWhite">
            <a:xfrm>
              <a:off x="6130055" y="1868328"/>
              <a:ext cx="1507534" cy="331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45720" tIns="0" rIns="45720" bIns="0" anchor="ctr"/>
            <a:lstStyle/>
            <a:p>
              <a:pPr algn="ctr" defTabSz="895350">
                <a:buSzPct val="120000"/>
              </a:pPr>
              <a:r>
                <a:rPr lang="ko-KR" altLang="en-US" b="1">
                  <a:solidFill>
                    <a:schemeClr val="bg1"/>
                  </a:solidFill>
                  <a:latin typeface="+mn-ea"/>
                  <a:ea typeface="+mn-ea"/>
                </a:rPr>
                <a:t>모델</a:t>
              </a:r>
              <a:r>
                <a:rPr lang="en-US" altLang="ko-KR" b="1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lang="ko-KR" altLang="en-US" b="1">
                  <a:solidFill>
                    <a:schemeClr val="bg1"/>
                  </a:solidFill>
                  <a:latin typeface="+mn-ea"/>
                  <a:ea typeface="+mn-ea"/>
                </a:rPr>
                <a:t>탑재</a:t>
              </a:r>
              <a:r>
                <a:rPr lang="en-US" altLang="ko-KR" b="1">
                  <a:solidFill>
                    <a:schemeClr val="bg1"/>
                  </a:solidFill>
                  <a:latin typeface="+mn-ea"/>
                  <a:ea typeface="+mn-ea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ea typeface="+mn-ea"/>
                </a:rPr>
                <a:t>실행</a:t>
              </a:r>
              <a:endParaRPr lang="en-US" altLang="zh-CN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1C47C53B-D39C-8A6F-3F0C-FB0A5461C586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blackWhite">
            <a:xfrm>
              <a:off x="7709205" y="1818049"/>
              <a:ext cx="1973859" cy="432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3" y="0"/>
                </a:cxn>
                <a:cxn ang="0">
                  <a:pos x="1017" y="288"/>
                </a:cxn>
                <a:cxn ang="0">
                  <a:pos x="913" y="576"/>
                </a:cxn>
                <a:cxn ang="0">
                  <a:pos x="0" y="576"/>
                </a:cxn>
                <a:cxn ang="0">
                  <a:pos x="104" y="288"/>
                </a:cxn>
                <a:cxn ang="0">
                  <a:pos x="0" y="0"/>
                </a:cxn>
              </a:cxnLst>
              <a:rect l="0" t="0" r="r" b="b"/>
              <a:pathLst>
                <a:path w="1017" h="576">
                  <a:moveTo>
                    <a:pt x="0" y="0"/>
                  </a:moveTo>
                  <a:lnTo>
                    <a:pt x="913" y="0"/>
                  </a:lnTo>
                  <a:lnTo>
                    <a:pt x="1017" y="288"/>
                  </a:lnTo>
                  <a:lnTo>
                    <a:pt x="913" y="576"/>
                  </a:lnTo>
                  <a:lnTo>
                    <a:pt x="0" y="576"/>
                  </a:lnTo>
                  <a:lnTo>
                    <a:pt x="104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square" lIns="45720" tIns="0" rIns="45720" bIns="0" anchor="ctr">
              <a:noAutofit/>
            </a:bodyPr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95" name="Rectangle 19">
              <a:extLst>
                <a:ext uri="{FF2B5EF4-FFF2-40B4-BE49-F238E27FC236}">
                  <a16:creationId xmlns:a16="http://schemas.microsoft.com/office/drawing/2014/main" id="{9E5AC734-D300-BD44-A474-D68F94D21875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blackWhite">
            <a:xfrm>
              <a:off x="7862902" y="1868328"/>
              <a:ext cx="1774592" cy="331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45720" tIns="0" rIns="45720" bIns="0" anchor="ctr"/>
            <a:lstStyle/>
            <a:p>
              <a:pPr algn="ctr" defTabSz="895350">
                <a:buSzPct val="120000"/>
              </a:pPr>
              <a:r>
                <a:rPr lang="ko-KR" altLang="en-US" b="1">
                  <a:solidFill>
                    <a:schemeClr val="bg1"/>
                  </a:solidFill>
                  <a:latin typeface="+mn-ea"/>
                  <a:ea typeface="+mn-ea"/>
                </a:rPr>
                <a:t>모니터링</a:t>
              </a:r>
              <a:endParaRPr lang="en-US" altLang="zh-CN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435CAC72-C63E-03FA-40A7-173BCC3B8351}"/>
              </a:ext>
            </a:extLst>
          </p:cNvPr>
          <p:cNvSpPr txBox="1"/>
          <p:nvPr/>
        </p:nvSpPr>
        <p:spPr>
          <a:xfrm>
            <a:off x="6015871" y="2488934"/>
            <a:ext cx="1620000" cy="5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+mn-ea"/>
              </a:rPr>
              <a:t>ECMinerIMS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™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Manager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3E1F2-1B06-E658-FE05-ED4CB1CC8F06}"/>
              </a:ext>
            </a:extLst>
          </p:cNvPr>
          <p:cNvSpPr txBox="1"/>
          <p:nvPr/>
        </p:nvSpPr>
        <p:spPr>
          <a:xfrm>
            <a:off x="6015871" y="3535221"/>
            <a:ext cx="1620000" cy="5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+mn-ea"/>
              </a:rPr>
              <a:t>ECMinerIMS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™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Server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628D131-C5E0-A037-DC10-CFE77B0641DE}"/>
              </a:ext>
            </a:extLst>
          </p:cNvPr>
          <p:cNvSpPr txBox="1"/>
          <p:nvPr/>
        </p:nvSpPr>
        <p:spPr>
          <a:xfrm>
            <a:off x="7901033" y="2488934"/>
            <a:ext cx="1620000" cy="5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+mn-ea"/>
              </a:rPr>
              <a:t>ECMinerIMS™ 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+mn-ea"/>
              </a:rPr>
              <a:t>Viewer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6514A12-7BD3-C07D-1FEC-2946D5DDBD92}"/>
              </a:ext>
            </a:extLst>
          </p:cNvPr>
          <p:cNvCxnSpPr>
            <a:cxnSpLocks/>
            <a:stCxn id="30" idx="3"/>
            <a:endCxn id="96" idx="1"/>
          </p:cNvCxnSpPr>
          <p:nvPr/>
        </p:nvCxnSpPr>
        <p:spPr>
          <a:xfrm>
            <a:off x="5130581" y="2758934"/>
            <a:ext cx="88529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90CD250-EA4C-CED6-C4BD-62FC8509CD85}"/>
              </a:ext>
            </a:extLst>
          </p:cNvPr>
          <p:cNvSpPr txBox="1"/>
          <p:nvPr/>
        </p:nvSpPr>
        <p:spPr>
          <a:xfrm>
            <a:off x="4737845" y="2132920"/>
            <a:ext cx="1562538" cy="248581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 latinLnBrk="0"/>
            <a:r>
              <a:rPr lang="ko-KR" altLang="en-US" sz="1100" b="0">
                <a:latin typeface="+mn-ea"/>
                <a:ea typeface="+mn-ea"/>
              </a:rPr>
              <a:t>예측</a:t>
            </a:r>
            <a:r>
              <a:rPr lang="en-US" altLang="ko-KR" sz="1100" b="0">
                <a:latin typeface="+mn-ea"/>
                <a:ea typeface="+mn-ea"/>
              </a:rPr>
              <a:t>/</a:t>
            </a:r>
            <a:r>
              <a:rPr lang="ko-KR" altLang="en-US" sz="1100" b="0">
                <a:latin typeface="+mn-ea"/>
                <a:ea typeface="+mn-ea"/>
              </a:rPr>
              <a:t>모니터링</a:t>
            </a:r>
            <a:r>
              <a:rPr lang="en-US" altLang="ko-KR" sz="1100" b="0">
                <a:latin typeface="+mn-ea"/>
                <a:ea typeface="+mn-ea"/>
              </a:rPr>
              <a:t> </a:t>
            </a:r>
            <a:r>
              <a:rPr lang="ko-KR" altLang="en-US" sz="1100" b="0">
                <a:latin typeface="+mn-ea"/>
                <a:ea typeface="+mn-ea"/>
              </a:rPr>
              <a:t>모델</a:t>
            </a:r>
            <a:endParaRPr lang="ko-KR" altLang="en-US" sz="1100" b="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94A15-595A-2955-CFFC-C822C9B9C4C4}"/>
              </a:ext>
            </a:extLst>
          </p:cNvPr>
          <p:cNvSpPr txBox="1"/>
          <p:nvPr/>
        </p:nvSpPr>
        <p:spPr>
          <a:xfrm>
            <a:off x="484429" y="5578478"/>
            <a:ext cx="1008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>
                <a:latin typeface="+mn-ea"/>
              </a:rPr>
              <a:t>KPE</a:t>
            </a:r>
            <a:endParaRPr lang="ko-KR" altLang="en-US" sz="12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F1F9D-8CB0-ED5A-B6F2-C55AAEE238FD}"/>
              </a:ext>
            </a:extLst>
          </p:cNvPr>
          <p:cNvSpPr txBox="1"/>
          <p:nvPr/>
        </p:nvSpPr>
        <p:spPr>
          <a:xfrm>
            <a:off x="484429" y="6093401"/>
            <a:ext cx="1008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en-US" altLang="ko-KR" sz="1200">
                <a:latin typeface="+mn-ea"/>
              </a:rPr>
              <a:t>…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58ED2EF-998C-6B41-F65E-725E24231AAE}"/>
              </a:ext>
            </a:extLst>
          </p:cNvPr>
          <p:cNvCxnSpPr>
            <a:cxnSpLocks/>
            <a:stCxn id="97" idx="1"/>
            <a:endCxn id="22" idx="4"/>
          </p:cNvCxnSpPr>
          <p:nvPr/>
        </p:nvCxnSpPr>
        <p:spPr>
          <a:xfrm flipH="1">
            <a:off x="3719893" y="3805221"/>
            <a:ext cx="2295978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55">
            <a:extLst>
              <a:ext uri="{FF2B5EF4-FFF2-40B4-BE49-F238E27FC236}">
                <a16:creationId xmlns:a16="http://schemas.microsoft.com/office/drawing/2014/main" id="{0C5B8F13-8262-AC44-D163-AD07A12AAEF9}"/>
              </a:ext>
            </a:extLst>
          </p:cNvPr>
          <p:cNvCxnSpPr>
            <a:cxnSpLocks/>
            <a:stCxn id="5" idx="3"/>
            <a:endCxn id="22" idx="2"/>
          </p:cNvCxnSpPr>
          <p:nvPr/>
        </p:nvCxnSpPr>
        <p:spPr>
          <a:xfrm flipV="1">
            <a:off x="1492429" y="3805221"/>
            <a:ext cx="935288" cy="19892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55">
            <a:extLst>
              <a:ext uri="{FF2B5EF4-FFF2-40B4-BE49-F238E27FC236}">
                <a16:creationId xmlns:a16="http://schemas.microsoft.com/office/drawing/2014/main" id="{F2F57F20-AB1B-BFBD-5A77-293B8071D528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1492429" y="3805221"/>
            <a:ext cx="935288" cy="25041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4C9BFC3-3B63-DE03-7DF9-40EB7F3B3237}"/>
              </a:ext>
            </a:extLst>
          </p:cNvPr>
          <p:cNvSpPr txBox="1"/>
          <p:nvPr/>
        </p:nvSpPr>
        <p:spPr>
          <a:xfrm>
            <a:off x="1203827" y="2124258"/>
            <a:ext cx="1699079" cy="2659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 latinLnBrk="0"/>
            <a:r>
              <a:rPr lang="en-US" altLang="ko-KR" sz="1100" b="0">
                <a:latin typeface="+mn-ea"/>
                <a:ea typeface="+mn-ea"/>
              </a:rPr>
              <a:t>EAI </a:t>
            </a:r>
            <a:r>
              <a:rPr lang="ko-KR" altLang="en-US" sz="1100" b="0">
                <a:latin typeface="+mn-ea"/>
                <a:ea typeface="+mn-ea"/>
              </a:rPr>
              <a:t>기반 데이터 수집</a:t>
            </a:r>
            <a:endParaRPr lang="ko-KR" altLang="en-US" sz="1100" b="0" dirty="0">
              <a:latin typeface="+mn-ea"/>
              <a:ea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B1E6B8C-5194-06F2-F62E-DAEFEEA29CCD}"/>
              </a:ext>
            </a:extLst>
          </p:cNvPr>
          <p:cNvSpPr txBox="1"/>
          <p:nvPr/>
        </p:nvSpPr>
        <p:spPr>
          <a:xfrm>
            <a:off x="5885180" y="3090754"/>
            <a:ext cx="1881382" cy="265904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 latinLnBrk="0"/>
            <a:r>
              <a:rPr lang="en-US" altLang="ko-KR" sz="1100" b="0">
                <a:latin typeface="+mn-ea"/>
                <a:ea typeface="+mn-ea"/>
              </a:rPr>
              <a:t>AI/ML </a:t>
            </a:r>
            <a:r>
              <a:rPr lang="ko-KR" altLang="en-US" sz="1100" b="0">
                <a:latin typeface="+mn-ea"/>
                <a:ea typeface="+mn-ea"/>
              </a:rPr>
              <a:t>모델 등록 관리</a:t>
            </a:r>
            <a:endParaRPr lang="ko-KR" altLang="en-US" sz="1100" b="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35B57-A188-09EE-C01E-AB726EE15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DBF61B7-BB3A-8AA2-9543-2171BF42C11D}"/>
              </a:ext>
            </a:extLst>
          </p:cNvPr>
          <p:cNvSpPr/>
          <p:nvPr/>
        </p:nvSpPr>
        <p:spPr bwMode="auto">
          <a:xfrm>
            <a:off x="464637" y="4402001"/>
            <a:ext cx="414000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177800" indent="-180975" latinLnBrk="0">
              <a:lnSpc>
                <a:spcPct val="120000"/>
              </a:lnSpc>
              <a:spcBef>
                <a:spcPts val="300"/>
              </a:spcBef>
              <a:buClr>
                <a:srgbClr val="FF0000"/>
              </a:buClr>
              <a:tabLst>
                <a:tab pos="95250" algn="l"/>
              </a:tabLst>
            </a:pPr>
            <a:endParaRPr lang="ko-KR" altLang="en-US" sz="1400" kern="0" spc="-100" dirty="0">
              <a:ln>
                <a:solidFill>
                  <a:srgbClr val="3C3C3C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E246E69-EE34-9A84-F2D3-465361CADE87}"/>
              </a:ext>
            </a:extLst>
          </p:cNvPr>
          <p:cNvSpPr/>
          <p:nvPr/>
        </p:nvSpPr>
        <p:spPr bwMode="auto">
          <a:xfrm>
            <a:off x="5384885" y="4402001"/>
            <a:ext cx="414000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177800" indent="-180975" latinLnBrk="0">
              <a:lnSpc>
                <a:spcPct val="120000"/>
              </a:lnSpc>
              <a:spcBef>
                <a:spcPts val="300"/>
              </a:spcBef>
              <a:buClr>
                <a:srgbClr val="FF0000"/>
              </a:buClr>
              <a:tabLst>
                <a:tab pos="95250" algn="l"/>
              </a:tabLst>
            </a:pPr>
            <a:endParaRPr lang="ko-KR" altLang="en-US" sz="1200" kern="0" spc="-100" dirty="0">
              <a:ln>
                <a:solidFill>
                  <a:srgbClr val="3C3C3C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34388-47A6-2ECF-E632-7646BB392FDF}"/>
              </a:ext>
            </a:extLst>
          </p:cNvPr>
          <p:cNvSpPr/>
          <p:nvPr/>
        </p:nvSpPr>
        <p:spPr bwMode="auto">
          <a:xfrm>
            <a:off x="464637" y="1855516"/>
            <a:ext cx="414000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177800" indent="-180975" latinLnBrk="0">
              <a:lnSpc>
                <a:spcPct val="120000"/>
              </a:lnSpc>
              <a:spcBef>
                <a:spcPts val="300"/>
              </a:spcBef>
              <a:buClr>
                <a:srgbClr val="FF0000"/>
              </a:buClr>
              <a:tabLst>
                <a:tab pos="95250" algn="l"/>
              </a:tabLst>
            </a:pPr>
            <a:endParaRPr lang="ko-KR" altLang="en-US" sz="1400" kern="0" spc="-100" dirty="0">
              <a:ln>
                <a:solidFill>
                  <a:srgbClr val="3C3C3C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CA6D4D-DE39-5381-2EA6-31C50E690A12}"/>
              </a:ext>
            </a:extLst>
          </p:cNvPr>
          <p:cNvSpPr/>
          <p:nvPr/>
        </p:nvSpPr>
        <p:spPr bwMode="auto">
          <a:xfrm>
            <a:off x="5384885" y="1855516"/>
            <a:ext cx="414000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marL="177800" indent="-180975" latinLnBrk="0">
              <a:lnSpc>
                <a:spcPct val="120000"/>
              </a:lnSpc>
              <a:spcBef>
                <a:spcPts val="300"/>
              </a:spcBef>
              <a:buClr>
                <a:srgbClr val="FF0000"/>
              </a:buClr>
              <a:tabLst>
                <a:tab pos="95250" algn="l"/>
              </a:tabLst>
            </a:pPr>
            <a:endParaRPr lang="ko-KR" altLang="en-US" sz="1200" kern="0" spc="-100" dirty="0">
              <a:ln>
                <a:solidFill>
                  <a:srgbClr val="3C3C3C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F56BF46-E97D-6D78-CCAF-670934482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022" y="2188552"/>
            <a:ext cx="3384580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6">
                <a:satMod val="175000"/>
                <a:alpha val="40000"/>
              </a:schemeClr>
            </a:glow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9388" indent="-179388"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C00000"/>
                </a:solidFill>
                <a:latin typeface="+mn-ea"/>
                <a:ea typeface="+mn-ea"/>
              </a:rPr>
              <a:t>ECMiner™</a:t>
            </a:r>
            <a:r>
              <a:rPr lang="en-US" altLang="ko-KR" sz="1200" b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200" b="0">
                <a:latin typeface="+mn-ea"/>
                <a:ea typeface="+mn-ea"/>
              </a:rPr>
              <a:t>빅데이터</a:t>
            </a:r>
            <a:r>
              <a:rPr lang="en-US" altLang="ko-KR" sz="1200" b="0">
                <a:latin typeface="+mn-ea"/>
                <a:ea typeface="+mn-ea"/>
              </a:rPr>
              <a:t>/AI </a:t>
            </a:r>
            <a:r>
              <a:rPr lang="ko-KR" altLang="en-US" sz="1200" b="0">
                <a:latin typeface="+mn-ea"/>
                <a:ea typeface="+mn-ea"/>
              </a:rPr>
              <a:t>분석 </a:t>
            </a:r>
            <a:r>
              <a:rPr lang="en-US" altLang="ko-KR" sz="1200" b="0">
                <a:latin typeface="+mn-ea"/>
                <a:ea typeface="+mn-ea"/>
              </a:rPr>
              <a:t>S/W</a:t>
            </a:r>
            <a:br>
              <a:rPr lang="en-US" altLang="ko-KR" sz="1200" b="0">
                <a:latin typeface="+mn-ea"/>
                <a:ea typeface="+mn-ea"/>
              </a:rPr>
            </a:br>
            <a:r>
              <a:rPr lang="en-US" altLang="ko-KR" sz="1200" b="0">
                <a:latin typeface="+mn-ea"/>
                <a:ea typeface="+mn-ea"/>
              </a:rPr>
              <a:t>NEP</a:t>
            </a:r>
            <a:r>
              <a:rPr lang="en-US" altLang="ko-KR" sz="1200" b="0" dirty="0">
                <a:latin typeface="+mn-ea"/>
                <a:ea typeface="+mn-ea"/>
              </a:rPr>
              <a:t>(New Excellent </a:t>
            </a:r>
            <a:r>
              <a:rPr lang="en-US" altLang="ko-KR" sz="1200" b="0">
                <a:latin typeface="+mn-ea"/>
                <a:ea typeface="+mn-ea"/>
              </a:rPr>
              <a:t>Product) </a:t>
            </a:r>
            <a:r>
              <a:rPr lang="ko-KR" altLang="en-US" sz="1200" b="0">
                <a:latin typeface="+mn-ea"/>
                <a:ea typeface="+mn-ea"/>
              </a:rPr>
              <a:t>인증</a:t>
            </a:r>
            <a:r>
              <a:rPr lang="en-US" altLang="ko-KR" sz="1200" b="0">
                <a:latin typeface="+mn-ea"/>
                <a:ea typeface="+mn-ea"/>
              </a:rPr>
              <a:t>,</a:t>
            </a:r>
            <a:br>
              <a:rPr lang="en-US" altLang="ko-KR" sz="1200" b="0">
                <a:latin typeface="+mn-ea"/>
                <a:ea typeface="+mn-ea"/>
              </a:rPr>
            </a:br>
            <a:r>
              <a:rPr lang="en-US" altLang="ko-KR" sz="1200" b="0">
                <a:latin typeface="+mn-ea"/>
                <a:ea typeface="+mn-ea"/>
              </a:rPr>
              <a:t>GS(Good</a:t>
            </a:r>
            <a:r>
              <a:rPr lang="ko-KR" altLang="en-US" sz="1200" b="0">
                <a:latin typeface="+mn-ea"/>
                <a:ea typeface="+mn-ea"/>
              </a:rPr>
              <a:t> </a:t>
            </a:r>
            <a:r>
              <a:rPr lang="en-US" altLang="ko-KR" sz="1200" b="0">
                <a:latin typeface="+mn-ea"/>
                <a:ea typeface="+mn-ea"/>
              </a:rPr>
              <a:t>Software) </a:t>
            </a:r>
            <a:r>
              <a:rPr lang="ko-KR" altLang="en-US" sz="1200" b="0">
                <a:latin typeface="+mn-ea"/>
                <a:ea typeface="+mn-ea"/>
              </a:rPr>
              <a:t>인증</a:t>
            </a:r>
            <a:endParaRPr lang="en-US" altLang="ko-KR" sz="1200" b="0"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C00000"/>
                </a:solidFill>
                <a:latin typeface="+mn-ea"/>
                <a:ea typeface="+mn-ea"/>
              </a:rPr>
              <a:t>ECMinerIMS</a:t>
            </a:r>
            <a:r>
              <a:rPr lang="en-US" altLang="ko-KR" sz="1200" b="0" dirty="0">
                <a:solidFill>
                  <a:srgbClr val="C00000"/>
                </a:solidFill>
                <a:latin typeface="+mn-ea"/>
                <a:ea typeface="+mn-ea"/>
              </a:rPr>
              <a:t>™</a:t>
            </a:r>
            <a:r>
              <a:rPr lang="en-US" altLang="ko-KR" sz="1200" b="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200" b="0" dirty="0">
                <a:latin typeface="+mn-ea"/>
                <a:ea typeface="+mn-ea"/>
              </a:rPr>
              <a:t>지능형 </a:t>
            </a:r>
            <a:r>
              <a:rPr lang="ko-KR" altLang="en-US" sz="1200" b="0">
                <a:latin typeface="+mn-ea"/>
                <a:ea typeface="+mn-ea"/>
              </a:rPr>
              <a:t>모니터링 시스템</a:t>
            </a:r>
            <a:br>
              <a:rPr lang="en-US" altLang="ko-KR" sz="1200" b="0">
                <a:latin typeface="+mn-ea"/>
                <a:ea typeface="+mn-ea"/>
              </a:rPr>
            </a:br>
            <a:r>
              <a:rPr lang="en-US" altLang="ko-KR" sz="1200" b="0">
                <a:solidFill>
                  <a:prstClr val="black"/>
                </a:solidFill>
                <a:latin typeface="+mn-ea"/>
                <a:ea typeface="+mn-ea"/>
              </a:rPr>
              <a:t>ECMiner™ </a:t>
            </a:r>
            <a:r>
              <a:rPr lang="ko-KR" altLang="en-US" sz="1200" b="0">
                <a:solidFill>
                  <a:prstClr val="black"/>
                </a:solidFill>
                <a:latin typeface="+mn-ea"/>
                <a:ea typeface="+mn-ea"/>
              </a:rPr>
              <a:t>기반 분석 모델을 엔지니어가 </a:t>
            </a:r>
            <a:r>
              <a:rPr lang="ko-KR" altLang="en-US" sz="1200" b="0">
                <a:latin typeface="+mn-ea"/>
                <a:ea typeface="+mn-ea"/>
              </a:rPr>
              <a:t>코딩 없이 시스템에 탑재하여 실시간 예측 및 이상진단에 활용</a:t>
            </a:r>
            <a:endParaRPr lang="en-US" altLang="ko-KR" sz="1200" b="0" dirty="0">
              <a:latin typeface="+mn-ea"/>
              <a:ea typeface="+mn-ea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0EDEF30-90B3-37A4-67BF-6B01D9202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65" y="4522633"/>
            <a:ext cx="3918015" cy="18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6">
                <a:satMod val="175000"/>
                <a:alpha val="40000"/>
              </a:schemeClr>
            </a:glow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200" b="0">
                <a:latin typeface="+mn-ea"/>
                <a:ea typeface="+mn-ea"/>
              </a:rPr>
              <a:t>S</a:t>
            </a:r>
            <a:r>
              <a:rPr lang="ko-KR" altLang="en-US" sz="1200" b="0">
                <a:latin typeface="+mn-ea"/>
                <a:ea typeface="+mn-ea"/>
              </a:rPr>
              <a:t>사</a:t>
            </a:r>
            <a:r>
              <a:rPr lang="en-US" altLang="ko-KR" sz="1200" b="0">
                <a:latin typeface="+mn-ea"/>
                <a:ea typeface="+mn-ea"/>
              </a:rPr>
              <a:t> </a:t>
            </a: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비정형 수율분석 </a:t>
            </a:r>
            <a:r>
              <a:rPr lang="ko-KR" altLang="en-US" sz="1200" b="0">
                <a:latin typeface="+mn-ea"/>
                <a:ea typeface="+mn-ea"/>
              </a:rPr>
              <a:t>시스템 구축</a:t>
            </a:r>
            <a:endParaRPr lang="en-US" altLang="ko-KR" sz="1200" b="0"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200" b="0">
                <a:latin typeface="+mn-ea"/>
                <a:ea typeface="+mn-ea"/>
              </a:rPr>
              <a:t>L</a:t>
            </a:r>
            <a:r>
              <a:rPr lang="ko-KR" altLang="en-US" sz="1200" b="0">
                <a:latin typeface="+mn-ea"/>
                <a:ea typeface="+mn-ea"/>
              </a:rPr>
              <a:t>사 </a:t>
            </a:r>
            <a:r>
              <a:rPr lang="en-US" altLang="ko-KR" sz="1200" b="0">
                <a:solidFill>
                  <a:srgbClr val="C00000"/>
                </a:solidFill>
                <a:latin typeface="+mn-ea"/>
                <a:ea typeface="+mn-ea"/>
              </a:rPr>
              <a:t>Data Mining </a:t>
            </a: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기법 활용으로 에너지 최적화</a:t>
            </a:r>
            <a:endParaRPr lang="en-US" altLang="ko-KR" sz="1200" b="0">
              <a:solidFill>
                <a:srgbClr val="C00000"/>
              </a:solidFill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200" b="0">
                <a:latin typeface="+mn-ea"/>
                <a:ea typeface="+mn-ea"/>
              </a:rPr>
              <a:t>L</a:t>
            </a:r>
            <a:r>
              <a:rPr lang="ko-KR" altLang="en-US" sz="1200" b="0">
                <a:latin typeface="+mn-ea"/>
                <a:ea typeface="+mn-ea"/>
              </a:rPr>
              <a:t>사</a:t>
            </a:r>
            <a:r>
              <a:rPr lang="en-US" altLang="ko-KR" sz="1200" b="0">
                <a:latin typeface="+mn-ea"/>
                <a:ea typeface="+mn-ea"/>
              </a:rPr>
              <a:t> </a:t>
            </a:r>
            <a:r>
              <a:rPr lang="ko-KR" altLang="en-US" sz="1200" b="0" dirty="0">
                <a:latin typeface="+mn-ea"/>
                <a:ea typeface="+mn-ea"/>
              </a:rPr>
              <a:t>실시간 </a:t>
            </a:r>
            <a:r>
              <a:rPr lang="ko-KR" altLang="en-US" sz="1200" b="0" dirty="0">
                <a:solidFill>
                  <a:srgbClr val="C00000"/>
                </a:solidFill>
                <a:latin typeface="+mn-ea"/>
                <a:ea typeface="+mn-ea"/>
              </a:rPr>
              <a:t>에너지 </a:t>
            </a: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효율 모니터링</a:t>
            </a:r>
            <a:endParaRPr lang="en-US" altLang="ko-KR" sz="1200" b="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200" b="0">
                <a:latin typeface="+mn-ea"/>
                <a:ea typeface="+mn-ea"/>
              </a:rPr>
              <a:t>S</a:t>
            </a:r>
            <a:r>
              <a:rPr lang="ko-KR" altLang="en-US" sz="1200" b="0">
                <a:latin typeface="+mn-ea"/>
                <a:ea typeface="+mn-ea"/>
              </a:rPr>
              <a:t>사</a:t>
            </a:r>
            <a:r>
              <a:rPr lang="en-US" altLang="ko-KR" sz="1200" b="0">
                <a:latin typeface="+mn-ea"/>
                <a:ea typeface="+mn-ea"/>
              </a:rPr>
              <a:t> </a:t>
            </a:r>
            <a:r>
              <a:rPr lang="ko-KR" altLang="en-US" sz="1200" b="0" dirty="0">
                <a:latin typeface="+mn-ea"/>
                <a:ea typeface="+mn-ea"/>
              </a:rPr>
              <a:t>진공펌프 </a:t>
            </a: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이상징후 조기감지</a:t>
            </a:r>
            <a:endParaRPr lang="en-US" altLang="ko-KR" sz="1200" b="0">
              <a:solidFill>
                <a:srgbClr val="C00000"/>
              </a:solidFill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200" b="0">
                <a:latin typeface="+mn-ea"/>
                <a:ea typeface="+mn-ea"/>
              </a:rPr>
              <a:t>L</a:t>
            </a:r>
            <a:r>
              <a:rPr lang="ko-KR" altLang="en-US" sz="1200" b="0">
                <a:latin typeface="+mn-ea"/>
                <a:ea typeface="+mn-ea"/>
              </a:rPr>
              <a:t>사</a:t>
            </a:r>
            <a:r>
              <a:rPr lang="en-US" altLang="ko-KR" sz="1200" b="0">
                <a:latin typeface="+mn-ea"/>
                <a:ea typeface="+mn-ea"/>
              </a:rPr>
              <a:t> </a:t>
            </a:r>
            <a:r>
              <a:rPr lang="ko-KR" altLang="en-US" sz="1200" b="0">
                <a:latin typeface="+mn-ea"/>
                <a:ea typeface="+mn-ea"/>
              </a:rPr>
              <a:t>실시간 </a:t>
            </a: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용접불량 모니터링</a:t>
            </a:r>
            <a:endParaRPr lang="en-US" altLang="ko-KR" sz="1200" b="0">
              <a:solidFill>
                <a:srgbClr val="C00000"/>
              </a:solidFill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200" b="0">
                <a:latin typeface="+mn-ea"/>
                <a:ea typeface="+mn-ea"/>
              </a:rPr>
              <a:t>S</a:t>
            </a:r>
            <a:r>
              <a:rPr lang="ko-KR" altLang="en-US" sz="1200" b="0">
                <a:latin typeface="+mn-ea"/>
                <a:ea typeface="+mn-ea"/>
              </a:rPr>
              <a:t>사</a:t>
            </a:r>
            <a:r>
              <a:rPr lang="en-US" altLang="ko-KR" sz="1200" b="0">
                <a:latin typeface="+mn-ea"/>
                <a:ea typeface="+mn-ea"/>
              </a:rPr>
              <a:t> </a:t>
            </a:r>
            <a:r>
              <a:rPr lang="en-US" altLang="ko-KR" sz="1200" b="0" dirty="0">
                <a:solidFill>
                  <a:srgbClr val="C00000"/>
                </a:solidFill>
                <a:latin typeface="+mn-ea"/>
                <a:ea typeface="+mn-ea"/>
              </a:rPr>
              <a:t>VM( </a:t>
            </a:r>
            <a:r>
              <a:rPr lang="ko-KR" altLang="en-US" sz="1200" b="0" dirty="0">
                <a:solidFill>
                  <a:srgbClr val="C00000"/>
                </a:solidFill>
                <a:latin typeface="+mn-ea"/>
                <a:ea typeface="+mn-ea"/>
              </a:rPr>
              <a:t>가상계측</a:t>
            </a:r>
            <a:r>
              <a:rPr lang="en-US" altLang="ko-KR" sz="1200" b="0" dirty="0">
                <a:solidFill>
                  <a:srgbClr val="C00000"/>
                </a:solidFill>
                <a:latin typeface="+mn-ea"/>
                <a:ea typeface="+mn-ea"/>
              </a:rPr>
              <a:t>) </a:t>
            </a:r>
            <a:r>
              <a:rPr lang="ko-KR" altLang="en-US" sz="1200" b="0" dirty="0">
                <a:solidFill>
                  <a:srgbClr val="C00000"/>
                </a:solidFill>
                <a:latin typeface="+mn-ea"/>
                <a:ea typeface="+mn-ea"/>
              </a:rPr>
              <a:t>및 </a:t>
            </a:r>
            <a:r>
              <a:rPr lang="en-US" altLang="ko-KR" sz="1200" b="0">
                <a:solidFill>
                  <a:srgbClr val="C00000"/>
                </a:solidFill>
                <a:latin typeface="+mn-ea"/>
                <a:ea typeface="+mn-ea"/>
              </a:rPr>
              <a:t>R2R </a:t>
            </a: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제어</a:t>
            </a:r>
            <a:endParaRPr lang="en-US" altLang="ko-KR" sz="1200" b="0">
              <a:solidFill>
                <a:srgbClr val="C00000"/>
              </a:solidFill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200" b="0">
                <a:latin typeface="+mn-ea"/>
                <a:ea typeface="+mn-ea"/>
              </a:rPr>
              <a:t>P</a:t>
            </a:r>
            <a:r>
              <a:rPr lang="ko-KR" altLang="en-US" sz="1200" b="0">
                <a:latin typeface="+mn-ea"/>
                <a:ea typeface="+mn-ea"/>
              </a:rPr>
              <a:t>사</a:t>
            </a:r>
            <a:r>
              <a:rPr lang="en-US" altLang="ko-KR" sz="1200" b="0">
                <a:latin typeface="+mn-ea"/>
                <a:ea typeface="+mn-ea"/>
              </a:rPr>
              <a:t> </a:t>
            </a:r>
            <a:r>
              <a:rPr lang="en-US" altLang="ko-KR" sz="1200" b="0">
                <a:solidFill>
                  <a:srgbClr val="C00000"/>
                </a:solidFill>
                <a:latin typeface="+mn-ea"/>
                <a:ea typeface="+mn-ea"/>
              </a:rPr>
              <a:t>Smart Factory </a:t>
            </a: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시스템 구축</a:t>
            </a:r>
            <a:endParaRPr lang="en-US" altLang="ko-KR" sz="1200" b="0">
              <a:solidFill>
                <a:srgbClr val="C00000"/>
              </a:solidFill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latin typeface="+mn-ea"/>
                <a:ea typeface="+mn-ea"/>
              </a:rPr>
              <a:t>제조분야 </a:t>
            </a:r>
            <a:r>
              <a:rPr lang="en-US" altLang="ko-KR" sz="1200" b="0">
                <a:latin typeface="+mn-ea"/>
                <a:ea typeface="+mn-ea"/>
              </a:rPr>
              <a:t>300</a:t>
            </a:r>
            <a:r>
              <a:rPr lang="ko-KR" altLang="en-US" sz="1200" b="0">
                <a:latin typeface="+mn-ea"/>
                <a:ea typeface="+mn-ea"/>
              </a:rPr>
              <a:t>여개 프로젝트 수행</a:t>
            </a:r>
            <a:endParaRPr lang="en-US" altLang="ko-KR" sz="1200" b="0" dirty="0">
              <a:latin typeface="+mn-ea"/>
              <a:ea typeface="+mn-ea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2C51BCC7-AC30-661B-AED3-A92B4ED37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포스코 제선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제강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열연 공장 등에서의 다양한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프로젝트 수행 경험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데이터 분석을 통한 에너지 최적화 및 실시간 에너지 효율 모니터링 등 제조분야 </a:t>
            </a:r>
            <a:r>
              <a:rPr lang="en-US" altLang="ko-KR">
                <a:latin typeface="+mn-ea"/>
              </a:rPr>
              <a:t>300</a:t>
            </a:r>
            <a:r>
              <a:rPr lang="ko-KR" altLang="en-US">
                <a:latin typeface="+mn-ea"/>
              </a:rPr>
              <a:t>여개 프로젝트를 경험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자체 기술력으로 개발된 빅데이터</a:t>
            </a:r>
            <a:r>
              <a:rPr lang="en-US" altLang="ko-KR">
                <a:latin typeface="+mn-ea"/>
              </a:rPr>
              <a:t>/AI </a:t>
            </a:r>
            <a:r>
              <a:rPr lang="ko-KR" altLang="en-US">
                <a:latin typeface="+mn-ea"/>
              </a:rPr>
              <a:t>분석 </a:t>
            </a:r>
            <a:r>
              <a:rPr lang="en-US" altLang="ko-KR">
                <a:latin typeface="+mn-ea"/>
              </a:rPr>
              <a:t>S/W</a:t>
            </a:r>
            <a:r>
              <a:rPr lang="ko-KR" altLang="en-US">
                <a:latin typeface="+mn-ea"/>
              </a:rPr>
              <a:t>와 지능형 모니터링 시스템을 기반으로 빅데이터</a:t>
            </a:r>
            <a:r>
              <a:rPr lang="en-US" altLang="ko-KR">
                <a:latin typeface="+mn-ea"/>
              </a:rPr>
              <a:t>/AI</a:t>
            </a:r>
            <a:r>
              <a:rPr lang="ko-KR" altLang="en-US">
                <a:latin typeface="+mn-ea"/>
              </a:rPr>
              <a:t> 분석 전문가와 </a:t>
            </a:r>
            <a:r>
              <a:rPr lang="en-US" altLang="ko-KR">
                <a:latin typeface="+mn-ea"/>
              </a:rPr>
              <a:t>ECMinerIMS™ </a:t>
            </a:r>
            <a:r>
              <a:rPr lang="ko-KR" altLang="en-US">
                <a:latin typeface="+mn-ea"/>
              </a:rPr>
              <a:t>기술 개발 연구원이 사업에 참여하여 사업을 성공적으로 수행하겠음</a:t>
            </a:r>
            <a:r>
              <a:rPr lang="en-US" altLang="ko-KR">
                <a:latin typeface="+mn-ea"/>
              </a:rPr>
              <a:t>.</a:t>
            </a:r>
            <a:r>
              <a:rPr lang="ko-KR" altLang="en-US">
                <a:latin typeface="+mn-ea"/>
              </a:rPr>
              <a:t> </a:t>
            </a:r>
            <a:endParaRPr lang="en-US" altLang="ko-KR" dirty="0">
              <a:latin typeface="+mn-ea"/>
            </a:endParaRPr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468C34D3-7A99-02B2-975E-157FD9F9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1.4</a:t>
            </a:r>
            <a:r>
              <a:rPr kumimoji="0" lang="en-US" altLang="ko-KR" sz="2000" b="1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kumimoji="0" lang="ko-KR" altLang="en-US" sz="2000" b="1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제안의 </a:t>
            </a:r>
            <a:r>
              <a:rPr kumimoji="0"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특장점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C98CA0B7-CE40-7450-2415-5AD1C7DDD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제안 개요</a:t>
            </a:r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243F14-CF1E-1D60-029D-02EF28D7AE00}"/>
              </a:ext>
            </a:extLst>
          </p:cNvPr>
          <p:cNvGrpSpPr>
            <a:grpSpLocks noChangeAspect="1"/>
          </p:cNvGrpSpPr>
          <p:nvPr/>
        </p:nvGrpSpPr>
        <p:grpSpPr>
          <a:xfrm>
            <a:off x="3838717" y="3026621"/>
            <a:ext cx="2304000" cy="2304000"/>
            <a:chOff x="3937332" y="3071446"/>
            <a:chExt cx="2088000" cy="2088000"/>
          </a:xfrm>
        </p:grpSpPr>
        <p:sp>
          <p:nvSpPr>
            <p:cNvPr id="25" name="부분 원형 24">
              <a:extLst>
                <a:ext uri="{FF2B5EF4-FFF2-40B4-BE49-F238E27FC236}">
                  <a16:creationId xmlns:a16="http://schemas.microsoft.com/office/drawing/2014/main" id="{D5ECFA6B-78D7-EC50-77B3-5A17521236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37332" y="3071446"/>
              <a:ext cx="2087999" cy="2087999"/>
            </a:xfrm>
            <a:prstGeom prst="pie">
              <a:avLst>
                <a:gd name="adj1" fmla="val 0"/>
                <a:gd name="adj2" fmla="val 5385471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부분 원형 26">
              <a:extLst>
                <a:ext uri="{FF2B5EF4-FFF2-40B4-BE49-F238E27FC236}">
                  <a16:creationId xmlns:a16="http://schemas.microsoft.com/office/drawing/2014/main" id="{0C8C88B0-786E-1FD6-5655-79CE09BB9B49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3937332" y="3071447"/>
              <a:ext cx="2087999" cy="2087999"/>
            </a:xfrm>
            <a:prstGeom prst="pie">
              <a:avLst>
                <a:gd name="adj1" fmla="val 0"/>
                <a:gd name="adj2" fmla="val 5388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부분 원형 29">
              <a:extLst>
                <a:ext uri="{FF2B5EF4-FFF2-40B4-BE49-F238E27FC236}">
                  <a16:creationId xmlns:a16="http://schemas.microsoft.com/office/drawing/2014/main" id="{2C7A0280-765D-47AB-A12D-4F1DA220D715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3937333" y="3071446"/>
              <a:ext cx="2087999" cy="2087999"/>
            </a:xfrm>
            <a:prstGeom prst="pie">
              <a:avLst>
                <a:gd name="adj1" fmla="val 0"/>
                <a:gd name="adj2" fmla="val 5385471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부분 원형 30">
              <a:extLst>
                <a:ext uri="{FF2B5EF4-FFF2-40B4-BE49-F238E27FC236}">
                  <a16:creationId xmlns:a16="http://schemas.microsoft.com/office/drawing/2014/main" id="{181CC143-B7E9-3D42-87E6-A752734EAF5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937332" y="3071446"/>
              <a:ext cx="2087999" cy="2087999"/>
            </a:xfrm>
            <a:prstGeom prst="pie">
              <a:avLst>
                <a:gd name="adj1" fmla="val 0"/>
                <a:gd name="adj2" fmla="val 538843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896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원형 6">
              <a:extLst>
                <a:ext uri="{FF2B5EF4-FFF2-40B4-BE49-F238E27FC236}">
                  <a16:creationId xmlns:a16="http://schemas.microsoft.com/office/drawing/2014/main" id="{C138CA1C-A829-988E-B716-8C4B310C691D}"/>
                </a:ext>
              </a:extLst>
            </p:cNvPr>
            <p:cNvSpPr/>
            <p:nvPr/>
          </p:nvSpPr>
          <p:spPr>
            <a:xfrm>
              <a:off x="4066400" y="3471759"/>
              <a:ext cx="890645" cy="49183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39370" rIns="39370" bIns="39370" numCol="1" spcCol="1270" anchor="ctr" anchorCtr="0">
              <a:spAutoFit/>
            </a:bodyPr>
            <a:lstStyle/>
            <a:p>
              <a:pPr lvl="0" algn="ctr" defTabSz="13779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b="1">
                  <a:solidFill>
                    <a:schemeClr val="bg1"/>
                  </a:solidFill>
                  <a:latin typeface="+mn-ea"/>
                </a:rPr>
                <a:t>포스코</a:t>
              </a:r>
            </a:p>
            <a:p>
              <a:pPr lvl="0" algn="ctr" defTabSz="13779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b="1">
                  <a:solidFill>
                    <a:schemeClr val="bg1"/>
                  </a:solidFill>
                  <a:latin typeface="+mn-ea"/>
                </a:rPr>
                <a:t>사례</a:t>
              </a:r>
              <a:endParaRPr kumimoji="1" lang="ko-KR" b="1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원형 4">
              <a:extLst>
                <a:ext uri="{FF2B5EF4-FFF2-40B4-BE49-F238E27FC236}">
                  <a16:creationId xmlns:a16="http://schemas.microsoft.com/office/drawing/2014/main" id="{3B9C840A-9EC3-91FA-1782-A77AB05BDF3C}"/>
                </a:ext>
              </a:extLst>
            </p:cNvPr>
            <p:cNvSpPr/>
            <p:nvPr/>
          </p:nvSpPr>
          <p:spPr>
            <a:xfrm>
              <a:off x="4104048" y="4314886"/>
              <a:ext cx="815349" cy="4918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39370" rIns="39370" bIns="39370" numCol="1" spcCol="1270" anchor="ctr" anchorCtr="0">
              <a:spAutoFit/>
            </a:bodyPr>
            <a:lstStyle/>
            <a:p>
              <a:pPr lvl="0" algn="ctr" defTabSz="13779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b="1">
                  <a:solidFill>
                    <a:schemeClr val="tx1"/>
                  </a:solidFill>
                  <a:latin typeface="+mn-ea"/>
                </a:rPr>
                <a:t>타사</a:t>
              </a:r>
              <a:endParaRPr lang="en-US" altLang="ko-KR" b="1">
                <a:solidFill>
                  <a:schemeClr val="tx1"/>
                </a:solidFill>
                <a:latin typeface="+mn-ea"/>
              </a:endParaRPr>
            </a:p>
            <a:p>
              <a:pPr lvl="0" algn="ctr" defTabSz="13779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b="1" kern="1200">
                  <a:solidFill>
                    <a:schemeClr val="tx1"/>
                  </a:solidFill>
                  <a:latin typeface="+mn-ea"/>
                </a:rPr>
                <a:t>사례</a:t>
              </a:r>
              <a:endParaRPr kumimoji="1" lang="ko-KR" b="1" kern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4" name="원형 6">
              <a:extLst>
                <a:ext uri="{FF2B5EF4-FFF2-40B4-BE49-F238E27FC236}">
                  <a16:creationId xmlns:a16="http://schemas.microsoft.com/office/drawing/2014/main" id="{CCE1A1E5-74E7-7175-181D-1E266311C0D1}"/>
                </a:ext>
              </a:extLst>
            </p:cNvPr>
            <p:cNvSpPr/>
            <p:nvPr/>
          </p:nvSpPr>
          <p:spPr>
            <a:xfrm>
              <a:off x="4998729" y="3471759"/>
              <a:ext cx="890645" cy="49183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39370" rIns="39370" bIns="39370" numCol="1" spcCol="1270" anchor="ctr" anchorCtr="0">
              <a:spAutoFit/>
            </a:bodyPr>
            <a:lstStyle/>
            <a:p>
              <a:pPr lvl="0" algn="ctr" defTabSz="13779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>
                  <a:solidFill>
                    <a:schemeClr val="tx1"/>
                  </a:solidFill>
                  <a:latin typeface="+mn-ea"/>
                </a:rPr>
                <a:t>검증된</a:t>
              </a:r>
              <a:endParaRPr lang="en-US" altLang="ko-KR">
                <a:solidFill>
                  <a:schemeClr val="tx1"/>
                </a:solidFill>
                <a:latin typeface="+mn-ea"/>
              </a:endParaRPr>
            </a:p>
            <a:p>
              <a:pPr lvl="0" algn="ctr" defTabSz="1377950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>
                  <a:solidFill>
                    <a:schemeClr val="tx1"/>
                  </a:solidFill>
                  <a:latin typeface="+mn-ea"/>
                </a:rPr>
                <a:t>제품</a:t>
              </a:r>
              <a:endParaRPr kumimoji="1" lang="ko-KR" b="1" kern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5" name="원형 4">
              <a:extLst>
                <a:ext uri="{FF2B5EF4-FFF2-40B4-BE49-F238E27FC236}">
                  <a16:creationId xmlns:a16="http://schemas.microsoft.com/office/drawing/2014/main" id="{9210C000-0E69-7A9A-FB46-5ABDBD5CFB3C}"/>
                </a:ext>
              </a:extLst>
            </p:cNvPr>
            <p:cNvSpPr/>
            <p:nvPr/>
          </p:nvSpPr>
          <p:spPr>
            <a:xfrm>
              <a:off x="5036377" y="4314885"/>
              <a:ext cx="815349" cy="4918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9370" tIns="39370" rIns="39370" bIns="39370" numCol="1" spcCol="1270" anchor="ctr" anchorCtr="0">
              <a:spAutoFit/>
            </a:bodyPr>
            <a:lstStyle/>
            <a:p>
              <a:pPr lvl="0" algn="ctr" defTabSz="13779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b="1">
                  <a:solidFill>
                    <a:schemeClr val="tx1"/>
                  </a:solidFill>
                  <a:latin typeface="+mn-ea"/>
                </a:rPr>
                <a:t>전문가</a:t>
              </a:r>
              <a:endParaRPr lang="en-US" altLang="ko-KR" b="1">
                <a:solidFill>
                  <a:schemeClr val="tx1"/>
                </a:solidFill>
                <a:latin typeface="+mn-ea"/>
              </a:endParaRPr>
            </a:p>
            <a:p>
              <a:pPr lvl="0" algn="ctr" defTabSz="13779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ko-KR" altLang="en-US" kern="1200">
                  <a:solidFill>
                    <a:schemeClr val="tx1"/>
                  </a:solidFill>
                  <a:latin typeface="+mn-ea"/>
                </a:rPr>
                <a:t>참여</a:t>
              </a:r>
              <a:endParaRPr kumimoji="1" lang="ko-KR" b="1" kern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9" name="Rectangle 10">
            <a:extLst>
              <a:ext uri="{FF2B5EF4-FFF2-40B4-BE49-F238E27FC236}">
                <a16:creationId xmlns:a16="http://schemas.microsoft.com/office/drawing/2014/main" id="{CFD1EEF8-C83C-445B-D80F-1BC5A6783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022" y="4975103"/>
            <a:ext cx="3384580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6">
                <a:satMod val="175000"/>
                <a:alpha val="40000"/>
              </a:schemeClr>
            </a:glow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빅데이터</a:t>
            </a:r>
            <a:r>
              <a:rPr lang="en-US" altLang="ko-KR" sz="1200" b="0">
                <a:solidFill>
                  <a:srgbClr val="C00000"/>
                </a:solidFill>
                <a:latin typeface="+mn-ea"/>
                <a:ea typeface="+mn-ea"/>
              </a:rPr>
              <a:t>/AI </a:t>
            </a: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분석 전문가 </a:t>
            </a:r>
            <a:r>
              <a:rPr lang="ko-KR" altLang="en-US" sz="1200" b="0">
                <a:latin typeface="+mn-ea"/>
                <a:ea typeface="+mn-ea"/>
              </a:rPr>
              <a:t>사업 참여</a:t>
            </a:r>
            <a:endParaRPr lang="en-US" altLang="ko-KR" sz="1200" b="0"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200" b="0">
                <a:solidFill>
                  <a:srgbClr val="C00000"/>
                </a:solidFill>
                <a:latin typeface="+mn-ea"/>
                <a:ea typeface="+mn-ea"/>
              </a:rPr>
              <a:t>ECMinerIMS™</a:t>
            </a: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 기술 개발 연구원</a:t>
            </a:r>
            <a:r>
              <a:rPr lang="ko-KR" altLang="en-US" sz="1200" b="0">
                <a:latin typeface="+mn-ea"/>
                <a:ea typeface="+mn-ea"/>
              </a:rPr>
              <a:t> 사업 참여</a:t>
            </a:r>
            <a:endParaRPr lang="en-US" altLang="ko-KR" sz="1200" b="0"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인도네시아 사업 경험자 </a:t>
            </a:r>
            <a:r>
              <a:rPr lang="ko-KR" altLang="en-US" sz="1200" b="0">
                <a:latin typeface="+mn-ea"/>
                <a:ea typeface="+mn-ea"/>
              </a:rPr>
              <a:t>참여</a:t>
            </a:r>
            <a:endParaRPr lang="en-US" altLang="ko-KR" sz="1200" b="0"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㈜이씨마이너 연구소</a:t>
            </a:r>
            <a:r>
              <a:rPr lang="ko-KR" altLang="en-US" sz="1200" b="0">
                <a:latin typeface="+mn-ea"/>
                <a:ea typeface="+mn-ea"/>
              </a:rPr>
              <a:t> 기술 지원</a:t>
            </a:r>
            <a:endParaRPr lang="en-US" altLang="ko-KR" sz="1200" b="0" dirty="0">
              <a:latin typeface="+mn-ea"/>
              <a:ea typeface="+mn-ea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15569ED6-5FE5-7A24-6DB0-42F579F6A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66" y="2022353"/>
            <a:ext cx="391801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6">
                <a:satMod val="175000"/>
                <a:alpha val="40000"/>
              </a:schemeClr>
            </a:glow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제선 </a:t>
            </a:r>
            <a:r>
              <a:rPr lang="en-US" altLang="ko-KR" sz="1200" b="0">
                <a:latin typeface="+mn-ea"/>
                <a:ea typeface="+mn-ea"/>
              </a:rPr>
              <a:t>BOSO </a:t>
            </a:r>
            <a:r>
              <a:rPr lang="ko-KR" altLang="en-US" sz="1200" b="0">
                <a:latin typeface="+mn-ea"/>
                <a:ea typeface="+mn-ea"/>
              </a:rPr>
              <a:t>시스템 구축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>
                <a:latin typeface="+mn-ea"/>
                <a:ea typeface="+mn-ea"/>
              </a:rPr>
              <a:t>스마트 고로 시스템 구축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>
                <a:latin typeface="+mn-ea"/>
                <a:ea typeface="+mn-ea"/>
              </a:rPr>
              <a:t>노저마모 분석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>
                <a:latin typeface="+mn-ea"/>
                <a:ea typeface="+mn-ea"/>
              </a:rPr>
              <a:t>장입 제어</a:t>
            </a:r>
            <a:r>
              <a:rPr lang="en-US" altLang="ko-KR" sz="1200" b="0">
                <a:latin typeface="+mn-ea"/>
                <a:ea typeface="+mn-ea"/>
              </a:rPr>
              <a:t>, </a:t>
            </a:r>
            <a:r>
              <a:rPr lang="ko-KR" altLang="en-US" sz="1200" b="0">
                <a:latin typeface="+mn-ea"/>
                <a:ea typeface="+mn-ea"/>
              </a:rPr>
              <a:t>용선온도 예측</a:t>
            </a:r>
            <a:endParaRPr lang="en-US" altLang="ko-KR" sz="1200" b="0"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제강 </a:t>
            </a:r>
            <a:r>
              <a:rPr lang="en-US" altLang="ko-KR" sz="1200" b="0">
                <a:latin typeface="+mn-ea"/>
                <a:ea typeface="+mn-ea"/>
              </a:rPr>
              <a:t>AI </a:t>
            </a:r>
            <a:r>
              <a:rPr lang="ko-KR" altLang="en-US" sz="1200" b="0">
                <a:latin typeface="+mn-ea"/>
                <a:ea typeface="+mn-ea"/>
              </a:rPr>
              <a:t>기반 </a:t>
            </a: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전로 열배합</a:t>
            </a:r>
            <a:r>
              <a:rPr lang="en-US" altLang="ko-KR" sz="1200" b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다이나믹 구간 온도 제어</a:t>
            </a:r>
            <a:endParaRPr lang="en-US" altLang="ko-KR" sz="1200" b="0">
              <a:solidFill>
                <a:srgbClr val="000000"/>
              </a:solidFill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후판</a:t>
            </a:r>
            <a:r>
              <a:rPr lang="ko-KR" altLang="en-US" sz="1200" b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최적 탈류 제어</a:t>
            </a:r>
            <a:endParaRPr lang="en-US" altLang="ko-KR" sz="1200" b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하이밀</a:t>
            </a:r>
            <a:r>
              <a:rPr lang="ko-KR" altLang="en-US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MLH(Mold Level Hunting) </a:t>
            </a:r>
            <a:r>
              <a:rPr lang="ko-KR" altLang="en-US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원인인자 규명</a:t>
            </a:r>
            <a:r>
              <a:rPr lang="en-US" altLang="ko-KR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RM(Roughing Mill)</a:t>
            </a:r>
            <a:r>
              <a:rPr lang="ko-KR" altLang="en-US" sz="1200" b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Off-center </a:t>
            </a:r>
            <a:r>
              <a:rPr lang="ko-KR" altLang="en-US" sz="1200" b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원인규명 </a:t>
            </a:r>
            <a:endParaRPr lang="en-US" altLang="ko-KR" sz="1200" b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열연</a:t>
            </a:r>
            <a:r>
              <a:rPr lang="ko-KR" altLang="en-US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압연기 </a:t>
            </a:r>
            <a:r>
              <a:rPr lang="en-US" altLang="ko-KR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Camber </a:t>
            </a:r>
            <a:r>
              <a:rPr lang="ko-KR" altLang="en-US" sz="1200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원인 분석</a:t>
            </a:r>
            <a:endParaRPr lang="en-US" altLang="ko-KR" sz="1200" b="0">
              <a:latin typeface="+mn-ea"/>
              <a:ea typeface="+mn-ea"/>
            </a:endParaRPr>
          </a:p>
          <a:p>
            <a:pPr marL="179388" indent="-179388" latinLnBrk="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en-US" sz="1200" b="0">
                <a:solidFill>
                  <a:srgbClr val="C00000"/>
                </a:solidFill>
                <a:latin typeface="+mn-ea"/>
                <a:ea typeface="+mn-ea"/>
              </a:rPr>
              <a:t>정도경영실</a:t>
            </a:r>
            <a:r>
              <a:rPr lang="ko-KR" altLang="en-US" sz="1200" b="0">
                <a:latin typeface="+mn-ea"/>
                <a:ea typeface="+mn-ea"/>
              </a:rPr>
              <a:t> 실시간 예방 감사 시스템 구축</a:t>
            </a:r>
            <a:endParaRPr lang="en-US" altLang="ko-KR" sz="1200" b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963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7101C8E-FA8F-851C-D406-5DD90A8466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에너지 밸런스 모니터링 및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charset="0"/>
              </a:rPr>
              <a:t>이상조업 조기 감지를</a:t>
            </a:r>
            <a:r>
              <a:rPr lang="ko-KR" altLang="en-US" dirty="0">
                <a:latin typeface="+mn-ea"/>
              </a:rPr>
              <a:t> 통한 에너지 사용 낭비요인 제거 및 부생가스 최적 공급 </a:t>
            </a:r>
            <a:r>
              <a:rPr lang="ko-KR" altLang="en-US" dirty="0" err="1">
                <a:latin typeface="+mn-ea"/>
              </a:rPr>
              <a:t>가이던스</a:t>
            </a:r>
            <a:r>
              <a:rPr lang="ko-KR" altLang="en-US" dirty="0">
                <a:latin typeface="+mn-ea"/>
              </a:rPr>
              <a:t> 운영으로 방산 최소화를 통한 소내 수전 요금 절감으로 에너지 사용 비용 절감 기대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약 </a:t>
            </a:r>
            <a:r>
              <a:rPr lang="en-US" altLang="ko-KR" dirty="0">
                <a:latin typeface="+mn-ea"/>
              </a:rPr>
              <a:t>210,000 USD/</a:t>
            </a:r>
            <a:r>
              <a:rPr lang="ko-KR" altLang="en-US" dirty="0">
                <a:latin typeface="+mn-ea"/>
              </a:rPr>
              <a:t>년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095C91-36C3-A979-0127-2720B927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1.5 </a:t>
            </a:r>
            <a:r>
              <a:rPr lang="ko-KR" altLang="en-US" dirty="0">
                <a:latin typeface="+mn-ea"/>
                <a:ea typeface="+mn-ea"/>
              </a:rPr>
              <a:t>기대 효과</a:t>
            </a:r>
            <a:r>
              <a:rPr lang="en-US" altLang="ko-KR" dirty="0">
                <a:latin typeface="+mn-ea"/>
                <a:ea typeface="+mn-ea"/>
              </a:rPr>
              <a:t>(1/2)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80A2FF-8202-917F-450B-09E29AC89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제안 개요</a:t>
            </a:r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C82F3CC-33B4-6A06-7FBA-EFF49B278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37" y="1933673"/>
            <a:ext cx="942163" cy="45371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endParaRPr lang="en-GB" altLang="ko-KR" sz="1400" b="1">
              <a:solidFill>
                <a:prstClr val="black"/>
              </a:solidFill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FF3AD7EE-A918-15CC-5C47-5F469AF63C6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6164" y="2221682"/>
            <a:ext cx="2570795" cy="677641"/>
          </a:xfrm>
          <a:prstGeom prst="homePlate">
            <a:avLst>
              <a:gd name="adj" fmla="val 4265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부하별 공장</a:t>
            </a:r>
            <a:r>
              <a:rPr kumimoji="0" lang="en-US" altLang="ko-KR" sz="1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/</a:t>
            </a:r>
            <a:r>
              <a:rPr kumimoji="0" lang="ko-KR" altLang="en-US" sz="1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설비별 </a:t>
            </a:r>
            <a:endParaRPr kumimoji="0" lang="en-US" altLang="ko-KR" sz="1400" b="1">
              <a:solidFill>
                <a:schemeClr val="bg1">
                  <a:lumMod val="95000"/>
                </a:schemeClr>
              </a:solidFill>
              <a:latin typeface="+mn-ea"/>
              <a:ea typeface="+mn-ea"/>
              <a:sym typeface="Wingdings" pitchFamily="2" charset="2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에너지 지표 개발</a:t>
            </a:r>
            <a:endParaRPr kumimoji="0" lang="ko-KR" altLang="en-US" sz="14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893A3FF-9A3F-7117-DD82-5E8C36E7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461" y="2110502"/>
            <a:ext cx="3080716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71450" indent="-171450" fontAlgn="base" latinLnBrk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부하별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공장</a:t>
            </a:r>
            <a:r>
              <a:rPr lang="en-US" altLang="ko-KR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설비별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에너지 </a:t>
            </a:r>
            <a:r>
              <a:rPr lang="ko-KR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원단위 관리 미흡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BC567509-D7C9-F9CD-D4B2-947AAA23B6C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6164" y="4417852"/>
            <a:ext cx="2570795" cy="677641"/>
          </a:xfrm>
          <a:prstGeom prst="homePlate">
            <a:avLst>
              <a:gd name="adj" fmla="val 4112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부생가스 </a:t>
            </a:r>
            <a:r>
              <a:rPr kumimoji="0" lang="ko-KR" altLang="en-US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방산 </a:t>
            </a:r>
            <a:r>
              <a:rPr kumimoji="0" lang="en-US" altLang="ko-KR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Case</a:t>
            </a:r>
            <a:r>
              <a:rPr kumimoji="0" lang="ko-KR" altLang="en-US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別</a:t>
            </a:r>
            <a:endParaRPr kumimoji="0" lang="ko-KR" altLang="en-US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최적 공급 가이던스</a:t>
            </a:r>
            <a:endParaRPr kumimoji="0" lang="ko-KR" altLang="en-US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8ED60843-14B7-76A0-8859-31272F1D0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461" y="4306672"/>
            <a:ext cx="3080716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71450" indent="-1714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담당자가 수작업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(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엑셀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)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수준의 관리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5F2F62C6-0A75-858E-A1D1-EDBDB1AB2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055" y="2110502"/>
            <a:ext cx="3240000" cy="90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71450" indent="-171450" fontAlgn="base" latinLnBrk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0">
                <a:solidFill>
                  <a:prstClr val="black"/>
                </a:solidFill>
                <a:latin typeface="+mn-ea"/>
                <a:ea typeface="+mn-ea"/>
              </a:rPr>
              <a:t>데이터 기반 최적 에너지 지표 개발</a:t>
            </a:r>
          </a:p>
          <a:p>
            <a:pPr marL="171450" indent="-171450" fontAlgn="base" latinLnBrk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C00000"/>
                </a:solidFill>
                <a:latin typeface="+mn-ea"/>
                <a:ea typeface="+mn-ea"/>
              </a:rPr>
              <a:t>에너지 지표 예측을 통한 선제적 대응 </a:t>
            </a:r>
          </a:p>
          <a:p>
            <a:pPr marL="171450" indent="-171450" fontAlgn="base" latinLnBrk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0">
                <a:solidFill>
                  <a:prstClr val="black"/>
                </a:solidFill>
                <a:latin typeface="+mn-ea"/>
                <a:ea typeface="+mn-ea"/>
              </a:rPr>
              <a:t>실시간 부하별 공장</a:t>
            </a:r>
            <a:r>
              <a:rPr lang="en-US" altLang="ko-KR" sz="1200" b="0"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lang="ko-KR" altLang="en-US" sz="1200" b="0">
                <a:solidFill>
                  <a:prstClr val="black"/>
                </a:solidFill>
                <a:latin typeface="+mn-ea"/>
                <a:ea typeface="+mn-ea"/>
              </a:rPr>
              <a:t>설비별 에너지 지표 모니터링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56634A3-FBC7-3F2F-5D3E-AF0970F97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055" y="4306672"/>
            <a:ext cx="3240000" cy="90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71450" indent="-171450" fontAlgn="base" latinLnBrk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0" dirty="0">
                <a:latin typeface="+mn-ea"/>
                <a:ea typeface="+mn-ea"/>
              </a:rPr>
              <a:t>Case</a:t>
            </a:r>
            <a:r>
              <a:rPr lang="ko-KR" altLang="en-US" sz="1200" b="0" dirty="0">
                <a:latin typeface="+mn-ea"/>
                <a:ea typeface="+mn-ea"/>
              </a:rPr>
              <a:t>별 에너지 비용 최소화를 위한 </a:t>
            </a:r>
            <a:r>
              <a:rPr lang="ko-KR" altLang="en-US" sz="1200" b="0">
                <a:latin typeface="+mn-ea"/>
                <a:ea typeface="+mn-ea"/>
              </a:rPr>
              <a:t>부생가스 공급 </a:t>
            </a:r>
            <a:r>
              <a:rPr lang="ko-KR" altLang="en-US" sz="1200" b="0" dirty="0">
                <a:latin typeface="+mn-ea"/>
                <a:ea typeface="+mn-ea"/>
              </a:rPr>
              <a:t>전략 수립 </a:t>
            </a:r>
            <a:endParaRPr lang="en-US" altLang="ko-KR" sz="1200" b="0" dirty="0">
              <a:latin typeface="+mn-ea"/>
              <a:ea typeface="+mn-ea"/>
            </a:endParaRPr>
          </a:p>
          <a:p>
            <a:pPr marL="171450" indent="-171450" fontAlgn="base" latinLnBrk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조업환경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(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부생가스 방산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Case)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 별 부생가스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" pitchFamily="2" charset="2"/>
              </a:rPr>
              <a:t>수배급 최적 가이던스 제공</a:t>
            </a:r>
            <a:endParaRPr lang="en-US" altLang="ko-KR" sz="1200" b="0" dirty="0">
              <a:latin typeface="+mn-ea"/>
              <a:ea typeface="+mn-ea"/>
            </a:endParaRPr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0616C6DD-C419-F3C3-811A-9BE7302896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6164" y="5515937"/>
            <a:ext cx="2570795" cy="677641"/>
          </a:xfrm>
          <a:prstGeom prst="homePlate">
            <a:avLst>
              <a:gd name="adj" fmla="val 42656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에너지 최적화 </a:t>
            </a:r>
            <a:endParaRPr kumimoji="0" lang="en-US" altLang="ko-KR" sz="14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sym typeface="Wingdings" pitchFamily="2" charset="2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모니터링 시스템 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FE83C5C-5ED1-4A2B-1549-52BC9B46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461" y="5404757"/>
            <a:ext cx="3080716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71450" indent="-171450" fontAlgn="base" latinLnBrk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모델 기반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에너지 관리 시스템 부재</a:t>
            </a:r>
            <a:endParaRPr lang="en-US" altLang="ko-KR" sz="120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Wingdings" pitchFamily="2" charset="2"/>
            </a:endParaRPr>
          </a:p>
          <a:p>
            <a:pPr marL="171450" indent="-171450" fontAlgn="base" latinLnBrk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수작업으로 보고서 생성</a:t>
            </a:r>
            <a:endParaRPr lang="ko-KR" altLang="en-US" sz="1200" b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B5F32DC-D9A0-90B8-98A4-C669578EA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055" y="5404757"/>
            <a:ext cx="3240000" cy="90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80975" indent="-180975" eaLnBrk="0" fontAlgn="base" latinLnBrk="0" hangingPunct="0">
              <a:lnSpc>
                <a:spcPts val="1438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kern="0">
                <a:solidFill>
                  <a:srgbClr val="C00000"/>
                </a:solidFill>
                <a:latin typeface="+mn-ea"/>
                <a:ea typeface="+mn-ea"/>
                <a:sym typeface="Wingdings" pitchFamily="2" charset="2"/>
              </a:rPr>
              <a:t>데이터 모델 기반의 과학적이고</a:t>
            </a:r>
            <a:r>
              <a:rPr kumimoji="1" lang="en-US" altLang="ko-KR" sz="1200" kern="0">
                <a:solidFill>
                  <a:srgbClr val="C00000"/>
                </a:solidFill>
                <a:latin typeface="+mn-ea"/>
                <a:ea typeface="+mn-ea"/>
                <a:sym typeface="Wingdings" pitchFamily="2" charset="2"/>
              </a:rPr>
              <a:t>, </a:t>
            </a:r>
            <a:r>
              <a:rPr kumimoji="1" lang="ko-KR" altLang="en-US" sz="1200" kern="0">
                <a:solidFill>
                  <a:srgbClr val="C00000"/>
                </a:solidFill>
                <a:latin typeface="+mn-ea"/>
                <a:ea typeface="+mn-ea"/>
                <a:sym typeface="Wingdings" pitchFamily="2" charset="2"/>
              </a:rPr>
              <a:t>체계적인 시스템</a:t>
            </a:r>
            <a:r>
              <a:rPr kumimoji="1" lang="ko-KR" altLang="en-US" sz="1200" b="0" kern="0">
                <a:latin typeface="+mn-ea"/>
                <a:ea typeface="+mn-ea"/>
                <a:sym typeface="Wingdings" pitchFamily="2" charset="2"/>
              </a:rPr>
              <a:t> 구축</a:t>
            </a:r>
            <a:endParaRPr kumimoji="1" lang="en-US" altLang="ko-KR" sz="1200" b="0" kern="0">
              <a:latin typeface="+mn-ea"/>
              <a:ea typeface="+mn-ea"/>
              <a:sym typeface="Wingdings" pitchFamily="2" charset="2"/>
            </a:endParaRPr>
          </a:p>
          <a:p>
            <a:pPr marL="180975" indent="-180975" eaLnBrk="0" fontAlgn="base" latinLnBrk="0" hangingPunct="0">
              <a:lnSpc>
                <a:spcPts val="1438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b="0" kern="0">
                <a:latin typeface="+mn-ea"/>
                <a:ea typeface="+mn-ea"/>
                <a:sym typeface="Wingdings" pitchFamily="2" charset="2"/>
              </a:rPr>
              <a:t>일</a:t>
            </a:r>
            <a:r>
              <a:rPr kumimoji="1" lang="en-US" altLang="ko-KR" sz="1200" b="0" kern="0" dirty="0">
                <a:latin typeface="+mn-ea"/>
                <a:ea typeface="+mn-ea"/>
                <a:sym typeface="Wingdings" pitchFamily="2" charset="2"/>
              </a:rPr>
              <a:t>/</a:t>
            </a:r>
            <a:r>
              <a:rPr kumimoji="1" lang="ko-KR" altLang="en-US" sz="1200" b="0" kern="0" dirty="0">
                <a:latin typeface="+mn-ea"/>
                <a:ea typeface="+mn-ea"/>
                <a:sym typeface="Wingdings" pitchFamily="2" charset="2"/>
              </a:rPr>
              <a:t>주</a:t>
            </a:r>
            <a:r>
              <a:rPr kumimoji="1" lang="en-US" altLang="ko-KR" sz="1200" b="0" kern="0">
                <a:latin typeface="+mn-ea"/>
                <a:ea typeface="+mn-ea"/>
                <a:sym typeface="Wingdings" pitchFamily="2" charset="2"/>
              </a:rPr>
              <a:t>/</a:t>
            </a:r>
            <a:r>
              <a:rPr kumimoji="1" lang="ko-KR" altLang="en-US" sz="1200" b="0" kern="0">
                <a:latin typeface="+mn-ea"/>
                <a:ea typeface="+mn-ea"/>
                <a:sym typeface="Wingdings" pitchFamily="2" charset="2"/>
              </a:rPr>
              <a:t>월</a:t>
            </a:r>
            <a:r>
              <a:rPr lang="en-US" altLang="ko-KR" sz="1200" b="0" kern="0">
                <a:latin typeface="+mn-ea"/>
                <a:ea typeface="+mn-ea"/>
              </a:rPr>
              <a:t> </a:t>
            </a:r>
            <a:r>
              <a:rPr lang="ko-KR" altLang="en-US" sz="1200" b="0" kern="0">
                <a:latin typeface="+mn-ea"/>
                <a:ea typeface="+mn-ea"/>
              </a:rPr>
              <a:t>주기별</a:t>
            </a:r>
            <a:r>
              <a:rPr kumimoji="1" lang="ko-KR" altLang="en-US" sz="1200" b="0" kern="0">
                <a:latin typeface="+mn-ea"/>
                <a:ea typeface="+mn-ea"/>
                <a:sym typeface="Wingdings" pitchFamily="2" charset="2"/>
              </a:rPr>
              <a:t> </a:t>
            </a:r>
            <a:r>
              <a:rPr kumimoji="1" lang="ko-KR" altLang="en-US" sz="1200" kern="0" dirty="0">
                <a:solidFill>
                  <a:srgbClr val="C00000"/>
                </a:solidFill>
                <a:latin typeface="+mn-ea"/>
                <a:ea typeface="+mn-ea"/>
                <a:sym typeface="Wingdings" pitchFamily="2" charset="2"/>
              </a:rPr>
              <a:t>보고서 </a:t>
            </a:r>
            <a:r>
              <a:rPr kumimoji="1" lang="ko-KR" altLang="en-US" sz="1200" kern="0">
                <a:solidFill>
                  <a:srgbClr val="C00000"/>
                </a:solidFill>
                <a:latin typeface="+mn-ea"/>
                <a:ea typeface="+mn-ea"/>
                <a:sym typeface="Wingdings" pitchFamily="2" charset="2"/>
              </a:rPr>
              <a:t>자동 생성</a:t>
            </a:r>
            <a:r>
              <a:rPr kumimoji="1" lang="ko-KR" altLang="en-US" sz="1200" b="0" kern="0">
                <a:latin typeface="+mn-ea"/>
                <a:ea typeface="+mn-ea"/>
                <a:sym typeface="Wingdings" pitchFamily="2" charset="2"/>
              </a:rPr>
              <a:t>으로 업무 효율 향상</a:t>
            </a:r>
            <a:endParaRPr kumimoji="1" lang="en-US" altLang="ko-KR" sz="1200" b="0" kern="0" dirty="0"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21" name="Rectangle 83">
            <a:extLst>
              <a:ext uri="{FF2B5EF4-FFF2-40B4-BE49-F238E27FC236}">
                <a16:creationId xmlns:a16="http://schemas.microsoft.com/office/drawing/2014/main" id="{7F7BEADE-3490-B904-5A41-9B10171B3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055" y="1721018"/>
            <a:ext cx="3240000" cy="30777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algn="ctr" eaLnBrk="1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  <a:sym typeface="Wingdings" pitchFamily="2" charset="2"/>
              </a:rPr>
              <a:t>TO-BE</a:t>
            </a:r>
          </a:p>
        </p:txBody>
      </p:sp>
      <p:sp>
        <p:nvSpPr>
          <p:cNvPr id="22" name="Rectangle 83">
            <a:extLst>
              <a:ext uri="{FF2B5EF4-FFF2-40B4-BE49-F238E27FC236}">
                <a16:creationId xmlns:a16="http://schemas.microsoft.com/office/drawing/2014/main" id="{B5D8843A-89C3-A606-E95E-38A27FF40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135" y="1721018"/>
            <a:ext cx="3129369" cy="30777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algn="ctr" eaLnBrk="1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Wingdings" pitchFamily="2" charset="2"/>
              </a:rPr>
              <a:t>AS-IS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23" name="AutoShape 12">
            <a:extLst>
              <a:ext uri="{FF2B5EF4-FFF2-40B4-BE49-F238E27FC236}">
                <a16:creationId xmlns:a16="http://schemas.microsoft.com/office/drawing/2014/main" id="{DA8761A2-3539-653E-13DF-3B15BF00AF6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6164" y="3319767"/>
            <a:ext cx="2570795" cy="677641"/>
          </a:xfrm>
          <a:prstGeom prst="homePlate">
            <a:avLst>
              <a:gd name="adj" fmla="val 4112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부생가스 </a:t>
            </a:r>
            <a:r>
              <a:rPr kumimoji="0" lang="ko-KR" altLang="en-US" sz="14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생산</a:t>
            </a:r>
            <a:r>
              <a:rPr kumimoji="0" lang="en-US" altLang="ko-KR" sz="14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/</a:t>
            </a:r>
            <a:r>
              <a:rPr kumimoji="0" lang="ko-KR" altLang="en-US" sz="14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소비 </a:t>
            </a:r>
            <a:endParaRPr kumimoji="0" lang="en-US" altLang="ko-KR" sz="14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sym typeface="Wingdings" pitchFamily="2" charset="2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sym typeface="Wingdings" pitchFamily="2" charset="2"/>
              </a:rPr>
              <a:t>밸런스 현황 모니터링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376BCF96-00EA-07FD-06DF-9BBDED052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461" y="3208587"/>
            <a:ext cx="3080716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71450" indent="-171450" latinLnBrk="0">
              <a:buFont typeface="Wingdings" panose="05000000000000000000" pitchFamily="2" charset="2"/>
              <a:buChar char="§"/>
              <a:defRPr/>
            </a:pP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담당자가 수작업 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(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엑셀</a:t>
            </a:r>
            <a:r>
              <a: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) </a:t>
            </a:r>
            <a:r>
              <a:rPr lang="ko-KR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Wingdings" pitchFamily="2" charset="2"/>
              </a:rPr>
              <a:t>수준의 관리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F0EA9C86-FADD-8D2E-EC01-4A509D6F1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055" y="3208587"/>
            <a:ext cx="3240000" cy="90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EEECE1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  <a:sym typeface="Wingdings" pitchFamily="2" charset="2"/>
              </a:defRPr>
            </a:lvl9pPr>
          </a:lstStyle>
          <a:p>
            <a:pPr marL="171450" indent="-171450" fontAlgn="base" latinLnBrk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0">
                <a:latin typeface="+mn-ea"/>
                <a:ea typeface="+mn-ea"/>
                <a:sym typeface="Wingdings" pitchFamily="2" charset="2"/>
              </a:rPr>
              <a:t>부하별 공장</a:t>
            </a:r>
            <a:r>
              <a:rPr lang="en-US" altLang="ko-KR" sz="1200" b="0">
                <a:latin typeface="+mn-ea"/>
                <a:ea typeface="+mn-ea"/>
                <a:sym typeface="Wingdings" pitchFamily="2" charset="2"/>
              </a:rPr>
              <a:t>/</a:t>
            </a:r>
            <a:r>
              <a:rPr lang="ko-KR" altLang="en-US" sz="1200" b="0" dirty="0">
                <a:latin typeface="+mn-ea"/>
                <a:ea typeface="+mn-ea"/>
                <a:sym typeface="Wingdings" pitchFamily="2" charset="2"/>
              </a:rPr>
              <a:t>설비별 부생가스 생산</a:t>
            </a:r>
            <a:r>
              <a:rPr lang="en-US" altLang="ko-KR" sz="1200" b="0" dirty="0">
                <a:latin typeface="+mn-ea"/>
                <a:ea typeface="+mn-ea"/>
                <a:sym typeface="Wingdings" pitchFamily="2" charset="2"/>
              </a:rPr>
              <a:t>/</a:t>
            </a:r>
            <a:r>
              <a:rPr lang="ko-KR" altLang="en-US" sz="1200" b="0" dirty="0">
                <a:latin typeface="+mn-ea"/>
                <a:ea typeface="+mn-ea"/>
                <a:sym typeface="Wingdings" pitchFamily="2" charset="2"/>
              </a:rPr>
              <a:t>소비 </a:t>
            </a:r>
            <a:r>
              <a:rPr lang="ko-KR" altLang="en-US" sz="1200" dirty="0">
                <a:solidFill>
                  <a:srgbClr val="C00000"/>
                </a:solidFill>
                <a:latin typeface="+mn-ea"/>
                <a:ea typeface="+mn-ea"/>
                <a:sym typeface="Wingdings" pitchFamily="2" charset="2"/>
              </a:rPr>
              <a:t>실시간 밸런스 모니터링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C701FD-EE11-9057-5307-8E6784A4FEB5}"/>
              </a:ext>
            </a:extLst>
          </p:cNvPr>
          <p:cNvSpPr/>
          <p:nvPr/>
        </p:nvSpPr>
        <p:spPr bwMode="auto">
          <a:xfrm>
            <a:off x="6260151" y="1646335"/>
            <a:ext cx="3339725" cy="482450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896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594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D295C-6731-4430-6BE7-61629DA2D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31EB227-EB89-A914-B62C-81A02B5B66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538" y="822120"/>
            <a:ext cx="9454718" cy="804953"/>
          </a:xfrm>
        </p:spPr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2025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KP </a:t>
            </a:r>
            <a:r>
              <a:rPr lang="ko-KR" altLang="en-US" dirty="0" err="1">
                <a:latin typeface="+mn-ea"/>
              </a:rPr>
              <a:t>방산율</a:t>
            </a:r>
            <a:r>
              <a:rPr lang="ko-KR" altLang="en-US" dirty="0">
                <a:latin typeface="+mn-ea"/>
              </a:rPr>
              <a:t> 총 저감목표 </a:t>
            </a:r>
            <a:r>
              <a:rPr lang="en-US" altLang="ko-KR" dirty="0">
                <a:latin typeface="+mn-ea"/>
              </a:rPr>
              <a:t>(0.2%P)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60% </a:t>
            </a:r>
            <a:r>
              <a:rPr lang="ko-KR" altLang="en-US" dirty="0">
                <a:latin typeface="+mn-ea"/>
              </a:rPr>
              <a:t>적용</a:t>
            </a:r>
            <a:r>
              <a:rPr lang="en-US" altLang="ko-KR" dirty="0">
                <a:latin typeface="+mn-ea"/>
              </a:rPr>
              <a:t>(KP </a:t>
            </a:r>
            <a:r>
              <a:rPr lang="ko-KR" altLang="en-US" dirty="0">
                <a:latin typeface="+mn-ea"/>
              </a:rPr>
              <a:t>기여율 </a:t>
            </a:r>
            <a:r>
              <a:rPr lang="en-US" altLang="ko-KR" dirty="0">
                <a:latin typeface="+mn-ea"/>
              </a:rPr>
              <a:t>40% </a:t>
            </a:r>
            <a:r>
              <a:rPr lang="ko-KR" altLang="en-US" dirty="0">
                <a:latin typeface="+mn-ea"/>
              </a:rPr>
              <a:t>감안 가정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0.12%P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절감 목표 </a:t>
            </a:r>
            <a:r>
              <a:rPr lang="ko-KR" altLang="en-US" dirty="0">
                <a:latin typeface="+mn-ea"/>
              </a:rPr>
              <a:t>제시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년간 재무금액으로 </a:t>
            </a:r>
            <a:r>
              <a:rPr lang="ko-KR" altLang="en-US" dirty="0" err="1">
                <a:latin typeface="+mn-ea"/>
              </a:rPr>
              <a:t>산정시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약 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210,000 USD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수준으로 제안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 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5AF27D65-CB0B-7345-4D10-14FEF04F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1.5 </a:t>
            </a:r>
            <a:r>
              <a:rPr lang="ko-KR" altLang="en-US" dirty="0">
                <a:latin typeface="+mn-ea"/>
                <a:ea typeface="+mn-ea"/>
              </a:rPr>
              <a:t>기대 효과</a:t>
            </a:r>
            <a:r>
              <a:rPr lang="en-US" altLang="ko-KR" dirty="0">
                <a:latin typeface="+mn-ea"/>
                <a:ea typeface="+mn-ea"/>
              </a:rPr>
              <a:t>(2/2)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84ED61-8CD4-67AB-B95E-79DBFB0EFC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제안 개요</a:t>
            </a:r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750812D-0A23-525C-7DC3-936FED036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10973"/>
              </p:ext>
            </p:extLst>
          </p:nvPr>
        </p:nvGraphicFramePr>
        <p:xfrm>
          <a:off x="255973" y="1913861"/>
          <a:ext cx="9454716" cy="4657069"/>
        </p:xfrm>
        <a:graphic>
          <a:graphicData uri="http://schemas.openxmlformats.org/drawingml/2006/table">
            <a:tbl>
              <a:tblPr/>
              <a:tblGrid>
                <a:gridCol w="1174994">
                  <a:extLst>
                    <a:ext uri="{9D8B030D-6E8A-4147-A177-3AD203B41FA5}">
                      <a16:colId xmlns:a16="http://schemas.microsoft.com/office/drawing/2014/main" val="1804533109"/>
                    </a:ext>
                  </a:extLst>
                </a:gridCol>
                <a:gridCol w="866310">
                  <a:extLst>
                    <a:ext uri="{9D8B030D-6E8A-4147-A177-3AD203B41FA5}">
                      <a16:colId xmlns:a16="http://schemas.microsoft.com/office/drawing/2014/main" val="2549833114"/>
                    </a:ext>
                  </a:extLst>
                </a:gridCol>
                <a:gridCol w="756776">
                  <a:extLst>
                    <a:ext uri="{9D8B030D-6E8A-4147-A177-3AD203B41FA5}">
                      <a16:colId xmlns:a16="http://schemas.microsoft.com/office/drawing/2014/main" val="835639464"/>
                    </a:ext>
                  </a:extLst>
                </a:gridCol>
                <a:gridCol w="756776">
                  <a:extLst>
                    <a:ext uri="{9D8B030D-6E8A-4147-A177-3AD203B41FA5}">
                      <a16:colId xmlns:a16="http://schemas.microsoft.com/office/drawing/2014/main" val="2354716658"/>
                    </a:ext>
                  </a:extLst>
                </a:gridCol>
                <a:gridCol w="423196">
                  <a:extLst>
                    <a:ext uri="{9D8B030D-6E8A-4147-A177-3AD203B41FA5}">
                      <a16:colId xmlns:a16="http://schemas.microsoft.com/office/drawing/2014/main" val="95414493"/>
                    </a:ext>
                  </a:extLst>
                </a:gridCol>
                <a:gridCol w="423196">
                  <a:extLst>
                    <a:ext uri="{9D8B030D-6E8A-4147-A177-3AD203B41FA5}">
                      <a16:colId xmlns:a16="http://schemas.microsoft.com/office/drawing/2014/main" val="1765345476"/>
                    </a:ext>
                  </a:extLst>
                </a:gridCol>
                <a:gridCol w="423196">
                  <a:extLst>
                    <a:ext uri="{9D8B030D-6E8A-4147-A177-3AD203B41FA5}">
                      <a16:colId xmlns:a16="http://schemas.microsoft.com/office/drawing/2014/main" val="329565551"/>
                    </a:ext>
                  </a:extLst>
                </a:gridCol>
                <a:gridCol w="423196">
                  <a:extLst>
                    <a:ext uri="{9D8B030D-6E8A-4147-A177-3AD203B41FA5}">
                      <a16:colId xmlns:a16="http://schemas.microsoft.com/office/drawing/2014/main" val="3838370461"/>
                    </a:ext>
                  </a:extLst>
                </a:gridCol>
                <a:gridCol w="423196">
                  <a:extLst>
                    <a:ext uri="{9D8B030D-6E8A-4147-A177-3AD203B41FA5}">
                      <a16:colId xmlns:a16="http://schemas.microsoft.com/office/drawing/2014/main" val="1537833133"/>
                    </a:ext>
                  </a:extLst>
                </a:gridCol>
                <a:gridCol w="756776">
                  <a:extLst>
                    <a:ext uri="{9D8B030D-6E8A-4147-A177-3AD203B41FA5}">
                      <a16:colId xmlns:a16="http://schemas.microsoft.com/office/drawing/2014/main" val="3439405053"/>
                    </a:ext>
                  </a:extLst>
                </a:gridCol>
                <a:gridCol w="756776">
                  <a:extLst>
                    <a:ext uri="{9D8B030D-6E8A-4147-A177-3AD203B41FA5}">
                      <a16:colId xmlns:a16="http://schemas.microsoft.com/office/drawing/2014/main" val="4218876074"/>
                    </a:ext>
                  </a:extLst>
                </a:gridCol>
                <a:gridCol w="756776">
                  <a:extLst>
                    <a:ext uri="{9D8B030D-6E8A-4147-A177-3AD203B41FA5}">
                      <a16:colId xmlns:a16="http://schemas.microsoft.com/office/drawing/2014/main" val="3167522425"/>
                    </a:ext>
                  </a:extLst>
                </a:gridCol>
                <a:gridCol w="756776">
                  <a:extLst>
                    <a:ext uri="{9D8B030D-6E8A-4147-A177-3AD203B41FA5}">
                      <a16:colId xmlns:a16="http://schemas.microsoft.com/office/drawing/2014/main" val="700315614"/>
                    </a:ext>
                  </a:extLst>
                </a:gridCol>
                <a:gridCol w="756776">
                  <a:extLst>
                    <a:ext uri="{9D8B030D-6E8A-4147-A177-3AD203B41FA5}">
                      <a16:colId xmlns:a16="http://schemas.microsoft.com/office/drawing/2014/main" val="2282826444"/>
                    </a:ext>
                  </a:extLst>
                </a:gridCol>
              </a:tblGrid>
              <a:tr h="289173">
                <a:tc gridSpan="1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부생가스 </a:t>
                      </a:r>
                      <a:r>
                        <a:rPr lang="ko-KR" altLang="en-US" sz="12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수배급</a:t>
                      </a:r>
                      <a:r>
                        <a:rPr lang="ko-KR" alt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최적 </a:t>
                      </a:r>
                      <a:r>
                        <a:rPr lang="ko-KR" altLang="en-US" sz="1200" b="1" i="0" u="sng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가이던스</a:t>
                      </a:r>
                      <a:r>
                        <a:rPr lang="ko-KR" alt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시스템 구축 재무효과 산정 </a:t>
                      </a:r>
                      <a:r>
                        <a:rPr lang="en-US" altLang="ko-KR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038276"/>
                  </a:ext>
                </a:extLst>
              </a:tr>
              <a:tr h="2340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918817"/>
                  </a:ext>
                </a:extLst>
              </a:tr>
              <a:tr h="468184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분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방산율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저감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수전 단가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IDR/kWh)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열량 기준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Mcal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부생가스 총 열량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Gcal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/h)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방산량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전력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환산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(kWh/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수전대체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</a:t>
                      </a:r>
                      <a:r>
                        <a:rPr lang="en-US" altLang="ko-KR" sz="1000" b="1" i="0" u="none" strike="noStrike" dirty="0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IDR/</a:t>
                      </a:r>
                      <a:r>
                        <a:rPr lang="ko-KR" altLang="en-US" sz="1000" b="1" i="0" u="none" strike="noStrike" dirty="0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 dirty="0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년평균 환율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IDR/USD)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수전대체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(USD/</a:t>
                      </a:r>
                      <a:r>
                        <a:rPr lang="ko-KR" altLang="en-US" sz="1000" b="1" i="0" u="none" strike="noStrike" dirty="0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 dirty="0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수전대체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절감비용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(USD/</a:t>
                      </a:r>
                      <a:r>
                        <a:rPr lang="ko-KR" altLang="en-US" sz="1000" b="1" i="0" u="none" strike="noStrike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>
                          <a:solidFill>
                            <a:srgbClr val="4D93D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095976"/>
                  </a:ext>
                </a:extLst>
              </a:tr>
              <a:tr h="370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생산량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소비량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방산량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방산율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418597"/>
                  </a:ext>
                </a:extLst>
              </a:tr>
              <a:tr h="37041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39,186,400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39,069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15,835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2,467,193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401050"/>
                  </a:ext>
                </a:extLst>
              </a:tr>
              <a:tr h="37041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22,859,429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22,791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16,345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1,394,362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55601"/>
                  </a:ext>
                </a:extLst>
              </a:tr>
              <a:tr h="37041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17,144,571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17,093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16,345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1,045,772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348,591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987696"/>
                  </a:ext>
                </a:extLst>
              </a:tr>
              <a:tr h="370418"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방산율 저감 효과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('25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저감목표 대비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18,573,286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18,518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16,345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1,132,919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261,443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629082"/>
                  </a:ext>
                </a:extLst>
              </a:tr>
              <a:tr h="370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19,430,514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19,372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16,345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1,185,208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10486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000" b="1" i="0" u="none" strike="noStrike" dirty="0">
                          <a:solidFill>
                            <a:srgbClr val="10486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209,154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299463"/>
                  </a:ext>
                </a:extLst>
              </a:tr>
              <a:tr h="370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20,002,000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19,942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16,345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1,220,067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174,295 </a:t>
                      </a:r>
                    </a:p>
                  </a:txBody>
                  <a:tcPr marL="4042" marR="4042" marT="40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45994"/>
                  </a:ext>
                </a:extLst>
              </a:tr>
              <a:tr h="234092"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1. 2025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환율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7/28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수전단가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84.25 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kWh)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499023"/>
                  </a:ext>
                </a:extLst>
              </a:tr>
              <a:tr h="2340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433999"/>
                  </a:ext>
                </a:extLst>
              </a:tr>
              <a:tr h="3704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☞ 제안 절감비용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209,154 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절감내역 기준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'25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방산율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총 절감목표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(0.2%P)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기여율 고려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814235"/>
                  </a:ext>
                </a:extLst>
              </a:tr>
              <a:tr h="23409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방산 저감율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0.12%</a:t>
                      </a: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42" marR="4042" marT="404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60219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5AD2D131-86B8-CA10-96BA-B5A5C012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1" y="639407"/>
            <a:ext cx="9467909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8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Tex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AA0CA"/>
        </a:solidFill>
        <a:ln>
          <a:noFill/>
        </a:ln>
        <a:effectLst/>
      </a:spPr>
      <a:bodyPr rtlCol="0" anchor="ctr"/>
      <a:lstStyle>
        <a:defPPr algn="ctr" defTabSz="911896">
          <a:defRPr dirty="0">
            <a:solidFill>
              <a:prstClr val="white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제조분야 사업 실적_수정안</Template>
  <TotalTime>93388</TotalTime>
  <Words>6940</Words>
  <Application>Microsoft Office PowerPoint</Application>
  <PresentationFormat>A4 용지(210x297mm)</PresentationFormat>
  <Paragraphs>2280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굴림</vt:lpstr>
      <vt:lpstr>맑은 고딕</vt:lpstr>
      <vt:lpstr>Arial</vt:lpstr>
      <vt:lpstr>Calibri</vt:lpstr>
      <vt:lpstr>Times New Roman</vt:lpstr>
      <vt:lpstr>Wingdings</vt:lpstr>
      <vt:lpstr>1_디자인 사용자 지정</vt:lpstr>
      <vt:lpstr>PowerPoint 프레젠테이션</vt:lpstr>
      <vt:lpstr>PowerPoint 프레젠테이션</vt:lpstr>
      <vt:lpstr>PowerPoint 프레젠테이션</vt:lpstr>
      <vt:lpstr>1.1 제안 배경 및 목적</vt:lpstr>
      <vt:lpstr>1.2 업무 범위</vt:lpstr>
      <vt:lpstr>1.3 시스템 구축 전략</vt:lpstr>
      <vt:lpstr>1.4 제안의 특장점</vt:lpstr>
      <vt:lpstr>1.5 기대 효과(1/2)</vt:lpstr>
      <vt:lpstr>1.5 기대 효과(2/2)</vt:lpstr>
      <vt:lpstr>PowerPoint 프레젠테이션</vt:lpstr>
      <vt:lpstr>2.1 시스템 구축 개요</vt:lpstr>
      <vt:lpstr>2.2 분석용 데이터 생성</vt:lpstr>
      <vt:lpstr>2.3 최적 에너지 지표 및 예측 모델 개발(1/3)</vt:lpstr>
      <vt:lpstr>2.3 최적 에너지 지표 및 예측 모델 개발(2/3)</vt:lpstr>
      <vt:lpstr>2.3 최적 에너지 지표 및 예측 모델 개발(3/3)</vt:lpstr>
      <vt:lpstr>2.4 부생가스 최적 공급 가이던스 개발</vt:lpstr>
      <vt:lpstr>2.5 에너지 최적화 모니터링 시스템 개발(1/5)</vt:lpstr>
      <vt:lpstr>2.5 에너지 최적화 모니터링 시스템 개발(2/5)</vt:lpstr>
      <vt:lpstr>2.5 에너지 최적화 모니터링 시스템 개발(3/5)</vt:lpstr>
      <vt:lpstr>2.5 에너지 최적화 모니터링 시스템 개발(4/5)</vt:lpstr>
      <vt:lpstr>2.5 에너지 최적화 모니터링 시스템 개발(5/5)</vt:lpstr>
      <vt:lpstr>2.6 보고서 자동생성(1/3)</vt:lpstr>
      <vt:lpstr>2.6 보고서 자동생성(2/3)</vt:lpstr>
      <vt:lpstr>2.6 보고서 자동생성(3/3)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[첨부] 1. PT.KP 에너지 수급구조</vt:lpstr>
      <vt:lpstr>[첨부] 2. 부생가스 생산/소비 계통도</vt:lpstr>
      <vt:lpstr>[첨부] 3. PT.KP 전력 수급 구조 (‘24년 기준)</vt:lpstr>
      <vt:lpstr>[첨부] 4. 부생가스 방산 현황 및 개선방향(1/2)</vt:lpstr>
      <vt:lpstr>[첨부] 4. 부생가스 방산 현황 및 개선방향(2/2)</vt:lpstr>
      <vt:lpstr>[첨부] 5. PT.KP 연료 사용현황 (‘24년 기준)</vt:lpstr>
      <vt:lpstr>[첨부] 6. PT.KP 전력 부하 (‘24년 기준)</vt:lpstr>
      <vt:lpstr>[첨부] 7. PT.KP 년도별 에너지 수급 통계</vt:lpstr>
      <vt:lpstr>[첨부] 8. 견적서</vt:lpstr>
      <vt:lpstr>PowerPoint 프레젠테이션</vt:lpstr>
    </vt:vector>
  </TitlesOfParts>
  <Company>ECMIner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ECMiner</dc:creator>
  <cp:lastModifiedBy>QK4267</cp:lastModifiedBy>
  <cp:revision>4940</cp:revision>
  <cp:lastPrinted>2025-08-13T01:56:06Z</cp:lastPrinted>
  <dcterms:created xsi:type="dcterms:W3CDTF">2011-12-28T05:39:44Z</dcterms:created>
  <dcterms:modified xsi:type="dcterms:W3CDTF">2025-08-13T02:00:40Z</dcterms:modified>
</cp:coreProperties>
</file>